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2" r:id="rId2"/>
    <p:sldId id="281" r:id="rId3"/>
    <p:sldId id="288" r:id="rId4"/>
    <p:sldId id="283" r:id="rId5"/>
    <p:sldId id="285" r:id="rId6"/>
    <p:sldId id="284" r:id="rId7"/>
    <p:sldId id="291" r:id="rId8"/>
    <p:sldId id="258" r:id="rId9"/>
    <p:sldId id="289" r:id="rId10"/>
    <p:sldId id="259" r:id="rId11"/>
    <p:sldId id="292" r:id="rId12"/>
    <p:sldId id="261" r:id="rId13"/>
    <p:sldId id="265" r:id="rId14"/>
    <p:sldId id="266" r:id="rId15"/>
    <p:sldId id="267" r:id="rId16"/>
    <p:sldId id="286" r:id="rId17"/>
    <p:sldId id="290" r:id="rId18"/>
    <p:sldId id="269" r:id="rId19"/>
    <p:sldId id="271" r:id="rId20"/>
    <p:sldId id="275" r:id="rId21"/>
    <p:sldId id="277" r:id="rId22"/>
    <p:sldId id="287" r:id="rId23"/>
    <p:sldId id="279" r:id="rId24"/>
    <p:sldId id="274"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429" autoAdjust="0"/>
  </p:normalViewPr>
  <p:slideViewPr>
    <p:cSldViewPr snapToGrid="0">
      <p:cViewPr varScale="1">
        <p:scale>
          <a:sx n="79" d="100"/>
          <a:sy n="79" d="100"/>
        </p:scale>
        <p:origin x="183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6942BE-7FFB-4740-9C3E-977A3FB3B2E5}"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F311FB06-5304-4F07-A714-739DCC7FA8B1}">
      <dgm:prSet/>
      <dgm:spPr/>
      <dgm:t>
        <a:bodyPr/>
        <a:lstStyle/>
        <a:p>
          <a:pPr>
            <a:lnSpc>
              <a:spcPct val="100000"/>
            </a:lnSpc>
            <a:defRPr b="1"/>
          </a:pPr>
          <a:r>
            <a:rPr lang="en-US" b="1" i="0"/>
            <a:t>Text Preprocessing</a:t>
          </a:r>
          <a:r>
            <a:rPr lang="en-US" b="0" i="0"/>
            <a:t>:</a:t>
          </a:r>
          <a:endParaRPr lang="en-US"/>
        </a:p>
      </dgm:t>
    </dgm:pt>
    <dgm:pt modelId="{C95E24B0-8B1E-4044-A1D8-9783B1155E0A}" type="parTrans" cxnId="{18008B30-00D5-499A-BAC6-CE3BEE3EE435}">
      <dgm:prSet/>
      <dgm:spPr/>
      <dgm:t>
        <a:bodyPr/>
        <a:lstStyle/>
        <a:p>
          <a:endParaRPr lang="en-US"/>
        </a:p>
      </dgm:t>
    </dgm:pt>
    <dgm:pt modelId="{39DF6BAA-16F5-498E-87BB-092C1C8736CB}" type="sibTrans" cxnId="{18008B30-00D5-499A-BAC6-CE3BEE3EE435}">
      <dgm:prSet/>
      <dgm:spPr/>
      <dgm:t>
        <a:bodyPr/>
        <a:lstStyle/>
        <a:p>
          <a:endParaRPr lang="en-US"/>
        </a:p>
      </dgm:t>
    </dgm:pt>
    <dgm:pt modelId="{B71CA7B3-3299-4818-B3C1-BE0C547B81F9}">
      <dgm:prSet/>
      <dgm:spPr/>
      <dgm:t>
        <a:bodyPr/>
        <a:lstStyle/>
        <a:p>
          <a:pPr>
            <a:lnSpc>
              <a:spcPct val="100000"/>
            </a:lnSpc>
          </a:pPr>
          <a:r>
            <a:rPr lang="en-US" b="0" i="0"/>
            <a:t>Tokenize the titles.</a:t>
          </a:r>
          <a:endParaRPr lang="en-US"/>
        </a:p>
      </dgm:t>
    </dgm:pt>
    <dgm:pt modelId="{F97A58FE-EE73-406A-AE8D-932A51B6E6F2}" type="parTrans" cxnId="{5347F6D2-D9C7-49B9-8CA1-B5C1E60C17EF}">
      <dgm:prSet/>
      <dgm:spPr/>
      <dgm:t>
        <a:bodyPr/>
        <a:lstStyle/>
        <a:p>
          <a:endParaRPr lang="en-US"/>
        </a:p>
      </dgm:t>
    </dgm:pt>
    <dgm:pt modelId="{FFE5855D-3A10-48C3-A251-EE3D8697EEA8}" type="sibTrans" cxnId="{5347F6D2-D9C7-49B9-8CA1-B5C1E60C17EF}">
      <dgm:prSet/>
      <dgm:spPr/>
      <dgm:t>
        <a:bodyPr/>
        <a:lstStyle/>
        <a:p>
          <a:endParaRPr lang="en-US"/>
        </a:p>
      </dgm:t>
    </dgm:pt>
    <dgm:pt modelId="{9E2C0A22-54B1-4B0E-AC91-AEAAC9645A43}">
      <dgm:prSet/>
      <dgm:spPr/>
      <dgm:t>
        <a:bodyPr/>
        <a:lstStyle/>
        <a:p>
          <a:pPr>
            <a:lnSpc>
              <a:spcPct val="100000"/>
            </a:lnSpc>
          </a:pPr>
          <a:r>
            <a:rPr lang="en-US" b="0" i="0"/>
            <a:t>Remove stop words.</a:t>
          </a:r>
          <a:endParaRPr lang="en-US"/>
        </a:p>
      </dgm:t>
    </dgm:pt>
    <dgm:pt modelId="{165B1AC3-5EBF-4200-BB3A-46CFA9994F71}" type="parTrans" cxnId="{A5961C27-75ED-4137-81B1-B32E892B577F}">
      <dgm:prSet/>
      <dgm:spPr/>
      <dgm:t>
        <a:bodyPr/>
        <a:lstStyle/>
        <a:p>
          <a:endParaRPr lang="en-US"/>
        </a:p>
      </dgm:t>
    </dgm:pt>
    <dgm:pt modelId="{1B2F7A70-BA13-4B7E-915D-2B4A828F8240}" type="sibTrans" cxnId="{A5961C27-75ED-4137-81B1-B32E892B577F}">
      <dgm:prSet/>
      <dgm:spPr/>
      <dgm:t>
        <a:bodyPr/>
        <a:lstStyle/>
        <a:p>
          <a:endParaRPr lang="en-US"/>
        </a:p>
      </dgm:t>
    </dgm:pt>
    <dgm:pt modelId="{206F7FA1-EC5F-4341-A9A6-64284B8110A6}">
      <dgm:prSet/>
      <dgm:spPr/>
      <dgm:t>
        <a:bodyPr/>
        <a:lstStyle/>
        <a:p>
          <a:pPr>
            <a:lnSpc>
              <a:spcPct val="100000"/>
            </a:lnSpc>
          </a:pPr>
          <a:r>
            <a:rPr lang="en-US" b="0" i="0"/>
            <a:t>Lemmatize or stem the words.</a:t>
          </a:r>
          <a:endParaRPr lang="en-US"/>
        </a:p>
      </dgm:t>
    </dgm:pt>
    <dgm:pt modelId="{44066A4A-325F-438F-9C9C-4A09D749E3DB}" type="parTrans" cxnId="{85B63568-1C1C-46BB-B26A-272966E9B86F}">
      <dgm:prSet/>
      <dgm:spPr/>
      <dgm:t>
        <a:bodyPr/>
        <a:lstStyle/>
        <a:p>
          <a:endParaRPr lang="en-US"/>
        </a:p>
      </dgm:t>
    </dgm:pt>
    <dgm:pt modelId="{BC4F0723-0C29-4CCF-A0BB-7F77FC985B18}" type="sibTrans" cxnId="{85B63568-1C1C-46BB-B26A-272966E9B86F}">
      <dgm:prSet/>
      <dgm:spPr/>
      <dgm:t>
        <a:bodyPr/>
        <a:lstStyle/>
        <a:p>
          <a:endParaRPr lang="en-US"/>
        </a:p>
      </dgm:t>
    </dgm:pt>
    <dgm:pt modelId="{2BEB2A81-9FAC-44D9-9087-9B5F9E4EB278}">
      <dgm:prSet/>
      <dgm:spPr/>
      <dgm:t>
        <a:bodyPr/>
        <a:lstStyle/>
        <a:p>
          <a:pPr>
            <a:lnSpc>
              <a:spcPct val="100000"/>
            </a:lnSpc>
            <a:defRPr b="1"/>
          </a:pPr>
          <a:r>
            <a:rPr lang="en-US" b="1" i="0"/>
            <a:t>LDA Model Training</a:t>
          </a:r>
          <a:r>
            <a:rPr lang="en-US" b="0" i="0"/>
            <a:t>:</a:t>
          </a:r>
          <a:endParaRPr lang="en-US"/>
        </a:p>
      </dgm:t>
    </dgm:pt>
    <dgm:pt modelId="{654EAE07-4BCB-4086-943A-AC2EE05F8C49}" type="parTrans" cxnId="{A95854B5-31AB-4D3C-80E5-A4D8C90D2ACD}">
      <dgm:prSet/>
      <dgm:spPr/>
      <dgm:t>
        <a:bodyPr/>
        <a:lstStyle/>
        <a:p>
          <a:endParaRPr lang="en-US"/>
        </a:p>
      </dgm:t>
    </dgm:pt>
    <dgm:pt modelId="{A6413635-74F9-431F-BACC-6D3CE111FE9E}" type="sibTrans" cxnId="{A95854B5-31AB-4D3C-80E5-A4D8C90D2ACD}">
      <dgm:prSet/>
      <dgm:spPr/>
      <dgm:t>
        <a:bodyPr/>
        <a:lstStyle/>
        <a:p>
          <a:endParaRPr lang="en-US"/>
        </a:p>
      </dgm:t>
    </dgm:pt>
    <dgm:pt modelId="{C6E899D1-E633-4296-9EAC-74E5FA1055FF}">
      <dgm:prSet/>
      <dgm:spPr/>
      <dgm:t>
        <a:bodyPr/>
        <a:lstStyle/>
        <a:p>
          <a:pPr>
            <a:lnSpc>
              <a:spcPct val="100000"/>
            </a:lnSpc>
          </a:pPr>
          <a:r>
            <a:rPr lang="en-US" b="0" i="0"/>
            <a:t>Use the processed titles to train an LDA model.</a:t>
          </a:r>
          <a:endParaRPr lang="en-US"/>
        </a:p>
      </dgm:t>
    </dgm:pt>
    <dgm:pt modelId="{4BA22F6B-EB4C-422F-908C-9BF6E81592C2}" type="parTrans" cxnId="{E9AAFF4F-0701-48DE-AD39-0A97B754B195}">
      <dgm:prSet/>
      <dgm:spPr/>
      <dgm:t>
        <a:bodyPr/>
        <a:lstStyle/>
        <a:p>
          <a:endParaRPr lang="en-US"/>
        </a:p>
      </dgm:t>
    </dgm:pt>
    <dgm:pt modelId="{A25FACA6-0008-4BDA-B768-D3AE4C1F7438}" type="sibTrans" cxnId="{E9AAFF4F-0701-48DE-AD39-0A97B754B195}">
      <dgm:prSet/>
      <dgm:spPr/>
      <dgm:t>
        <a:bodyPr/>
        <a:lstStyle/>
        <a:p>
          <a:endParaRPr lang="en-US"/>
        </a:p>
      </dgm:t>
    </dgm:pt>
    <dgm:pt modelId="{D04E20C3-F959-4059-88E3-7DADF9B3484A}">
      <dgm:prSet/>
      <dgm:spPr/>
      <dgm:t>
        <a:bodyPr/>
        <a:lstStyle/>
        <a:p>
          <a:pPr>
            <a:lnSpc>
              <a:spcPct val="100000"/>
            </a:lnSpc>
            <a:defRPr b="1"/>
          </a:pPr>
          <a:r>
            <a:rPr lang="en-US" b="1" i="0"/>
            <a:t>Extract Topics</a:t>
          </a:r>
          <a:r>
            <a:rPr lang="en-US" b="0" i="0"/>
            <a:t>:</a:t>
          </a:r>
          <a:endParaRPr lang="en-US"/>
        </a:p>
      </dgm:t>
    </dgm:pt>
    <dgm:pt modelId="{CC0F157C-8F7A-4E5B-826A-AD1F83C4C642}" type="parTrans" cxnId="{2EEE8883-7B08-4A1D-9671-058E9E495DDD}">
      <dgm:prSet/>
      <dgm:spPr/>
      <dgm:t>
        <a:bodyPr/>
        <a:lstStyle/>
        <a:p>
          <a:endParaRPr lang="en-US"/>
        </a:p>
      </dgm:t>
    </dgm:pt>
    <dgm:pt modelId="{B56784C8-09EE-4738-9EEA-CEA4B02B1366}" type="sibTrans" cxnId="{2EEE8883-7B08-4A1D-9671-058E9E495DDD}">
      <dgm:prSet/>
      <dgm:spPr/>
      <dgm:t>
        <a:bodyPr/>
        <a:lstStyle/>
        <a:p>
          <a:endParaRPr lang="en-US"/>
        </a:p>
      </dgm:t>
    </dgm:pt>
    <dgm:pt modelId="{4FA14398-A9EC-4519-92E2-4A7A5F550DA2}">
      <dgm:prSet/>
      <dgm:spPr/>
      <dgm:t>
        <a:bodyPr/>
        <a:lstStyle/>
        <a:p>
          <a:pPr>
            <a:lnSpc>
              <a:spcPct val="100000"/>
            </a:lnSpc>
          </a:pPr>
          <a:r>
            <a:rPr lang="en-US" b="0" i="0" dirty="0"/>
            <a:t>Display the top words for each topic identified by the LDA model.</a:t>
          </a:r>
          <a:endParaRPr lang="en-US" dirty="0"/>
        </a:p>
      </dgm:t>
    </dgm:pt>
    <dgm:pt modelId="{0DBD624D-D86E-4F16-BA85-6A1212A9C2A4}" type="parTrans" cxnId="{38B83737-8897-4202-8FB3-CD02DA6B819F}">
      <dgm:prSet/>
      <dgm:spPr/>
      <dgm:t>
        <a:bodyPr/>
        <a:lstStyle/>
        <a:p>
          <a:endParaRPr lang="en-US"/>
        </a:p>
      </dgm:t>
    </dgm:pt>
    <dgm:pt modelId="{3CE7BDFF-C727-4F34-BDE4-CCEE330E4DB6}" type="sibTrans" cxnId="{38B83737-8897-4202-8FB3-CD02DA6B819F}">
      <dgm:prSet/>
      <dgm:spPr/>
      <dgm:t>
        <a:bodyPr/>
        <a:lstStyle/>
        <a:p>
          <a:endParaRPr lang="en-US"/>
        </a:p>
      </dgm:t>
    </dgm:pt>
    <dgm:pt modelId="{33233FF3-FBE7-4568-BF4B-C35F276C48C7}" type="pres">
      <dgm:prSet presAssocID="{616942BE-7FFB-4740-9C3E-977A3FB3B2E5}" presName="root" presStyleCnt="0">
        <dgm:presLayoutVars>
          <dgm:dir/>
          <dgm:resizeHandles val="exact"/>
        </dgm:presLayoutVars>
      </dgm:prSet>
      <dgm:spPr/>
    </dgm:pt>
    <dgm:pt modelId="{F4774E14-4E05-4DFF-9304-595C0D162CD7}" type="pres">
      <dgm:prSet presAssocID="{F311FB06-5304-4F07-A714-739DCC7FA8B1}" presName="compNode" presStyleCnt="0"/>
      <dgm:spPr/>
    </dgm:pt>
    <dgm:pt modelId="{95A52FFB-F0E6-49FF-BF44-4C40421EE157}" type="pres">
      <dgm:prSet presAssocID="{F311FB06-5304-4F07-A714-739DCC7FA8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7DFF94A4-CEEA-490C-8CC0-F8CEAE75BBAD}" type="pres">
      <dgm:prSet presAssocID="{F311FB06-5304-4F07-A714-739DCC7FA8B1}" presName="iconSpace" presStyleCnt="0"/>
      <dgm:spPr/>
    </dgm:pt>
    <dgm:pt modelId="{ABCAF524-8192-47CB-BCBF-818443A4B178}" type="pres">
      <dgm:prSet presAssocID="{F311FB06-5304-4F07-A714-739DCC7FA8B1}" presName="parTx" presStyleLbl="revTx" presStyleIdx="0" presStyleCnt="6">
        <dgm:presLayoutVars>
          <dgm:chMax val="0"/>
          <dgm:chPref val="0"/>
        </dgm:presLayoutVars>
      </dgm:prSet>
      <dgm:spPr/>
    </dgm:pt>
    <dgm:pt modelId="{E78CD31F-9118-48C6-A519-74997D802DA0}" type="pres">
      <dgm:prSet presAssocID="{F311FB06-5304-4F07-A714-739DCC7FA8B1}" presName="txSpace" presStyleCnt="0"/>
      <dgm:spPr/>
    </dgm:pt>
    <dgm:pt modelId="{A42FE7E6-A50B-4FEE-BC48-80A0A093BB1C}" type="pres">
      <dgm:prSet presAssocID="{F311FB06-5304-4F07-A714-739DCC7FA8B1}" presName="desTx" presStyleLbl="revTx" presStyleIdx="1" presStyleCnt="6">
        <dgm:presLayoutVars/>
      </dgm:prSet>
      <dgm:spPr/>
    </dgm:pt>
    <dgm:pt modelId="{D3506C39-A092-4584-A883-F61AA39B828C}" type="pres">
      <dgm:prSet presAssocID="{39DF6BAA-16F5-498E-87BB-092C1C8736CB}" presName="sibTrans" presStyleCnt="0"/>
      <dgm:spPr/>
    </dgm:pt>
    <dgm:pt modelId="{741D0122-A429-43DF-B1AD-271E34D5DAF2}" type="pres">
      <dgm:prSet presAssocID="{2BEB2A81-9FAC-44D9-9087-9B5F9E4EB278}" presName="compNode" presStyleCnt="0"/>
      <dgm:spPr/>
    </dgm:pt>
    <dgm:pt modelId="{2E554B33-EE6A-477B-94CA-8CA2DE6E468E}" type="pres">
      <dgm:prSet presAssocID="{2BEB2A81-9FAC-44D9-9087-9B5F9E4EB27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acher"/>
        </a:ext>
      </dgm:extLst>
    </dgm:pt>
    <dgm:pt modelId="{0FFE58A3-540E-43D3-BAAE-B2E9982A4BB6}" type="pres">
      <dgm:prSet presAssocID="{2BEB2A81-9FAC-44D9-9087-9B5F9E4EB278}" presName="iconSpace" presStyleCnt="0"/>
      <dgm:spPr/>
    </dgm:pt>
    <dgm:pt modelId="{101340F6-267D-4C97-A537-5062766B8C80}" type="pres">
      <dgm:prSet presAssocID="{2BEB2A81-9FAC-44D9-9087-9B5F9E4EB278}" presName="parTx" presStyleLbl="revTx" presStyleIdx="2" presStyleCnt="6">
        <dgm:presLayoutVars>
          <dgm:chMax val="0"/>
          <dgm:chPref val="0"/>
        </dgm:presLayoutVars>
      </dgm:prSet>
      <dgm:spPr/>
    </dgm:pt>
    <dgm:pt modelId="{064327F6-DEB6-45DC-83D8-ACE860913DBD}" type="pres">
      <dgm:prSet presAssocID="{2BEB2A81-9FAC-44D9-9087-9B5F9E4EB278}" presName="txSpace" presStyleCnt="0"/>
      <dgm:spPr/>
    </dgm:pt>
    <dgm:pt modelId="{25F6AAD2-42B2-458D-A98C-7FE92DA92096}" type="pres">
      <dgm:prSet presAssocID="{2BEB2A81-9FAC-44D9-9087-9B5F9E4EB278}" presName="desTx" presStyleLbl="revTx" presStyleIdx="3" presStyleCnt="6">
        <dgm:presLayoutVars/>
      </dgm:prSet>
      <dgm:spPr/>
    </dgm:pt>
    <dgm:pt modelId="{01679A82-66D0-462B-B586-0CC2E46B9944}" type="pres">
      <dgm:prSet presAssocID="{A6413635-74F9-431F-BACC-6D3CE111FE9E}" presName="sibTrans" presStyleCnt="0"/>
      <dgm:spPr/>
    </dgm:pt>
    <dgm:pt modelId="{E50332A2-6EB9-455E-9486-37EB248B4D32}" type="pres">
      <dgm:prSet presAssocID="{D04E20C3-F959-4059-88E3-7DADF9B3484A}" presName="compNode" presStyleCnt="0"/>
      <dgm:spPr/>
    </dgm:pt>
    <dgm:pt modelId="{D6B415E8-4C85-4DF2-9C75-F55D2B758A20}" type="pres">
      <dgm:prSet presAssocID="{D04E20C3-F959-4059-88E3-7DADF9B348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79192893-BD59-47E2-B324-300D6B539128}" type="pres">
      <dgm:prSet presAssocID="{D04E20C3-F959-4059-88E3-7DADF9B3484A}" presName="iconSpace" presStyleCnt="0"/>
      <dgm:spPr/>
    </dgm:pt>
    <dgm:pt modelId="{0B458142-CE87-4092-9A03-4859C69CF80B}" type="pres">
      <dgm:prSet presAssocID="{D04E20C3-F959-4059-88E3-7DADF9B3484A}" presName="parTx" presStyleLbl="revTx" presStyleIdx="4" presStyleCnt="6">
        <dgm:presLayoutVars>
          <dgm:chMax val="0"/>
          <dgm:chPref val="0"/>
        </dgm:presLayoutVars>
      </dgm:prSet>
      <dgm:spPr/>
    </dgm:pt>
    <dgm:pt modelId="{E90720E5-8BDD-43BA-9996-D368FAB47C58}" type="pres">
      <dgm:prSet presAssocID="{D04E20C3-F959-4059-88E3-7DADF9B3484A}" presName="txSpace" presStyleCnt="0"/>
      <dgm:spPr/>
    </dgm:pt>
    <dgm:pt modelId="{03CC4DAA-3C76-47F2-BAC5-7DA56F227C3D}" type="pres">
      <dgm:prSet presAssocID="{D04E20C3-F959-4059-88E3-7DADF9B3484A}" presName="desTx" presStyleLbl="revTx" presStyleIdx="5" presStyleCnt="6">
        <dgm:presLayoutVars/>
      </dgm:prSet>
      <dgm:spPr/>
    </dgm:pt>
  </dgm:ptLst>
  <dgm:cxnLst>
    <dgm:cxn modelId="{A5961C27-75ED-4137-81B1-B32E892B577F}" srcId="{F311FB06-5304-4F07-A714-739DCC7FA8B1}" destId="{9E2C0A22-54B1-4B0E-AC91-AEAAC9645A43}" srcOrd="1" destOrd="0" parTransId="{165B1AC3-5EBF-4200-BB3A-46CFA9994F71}" sibTransId="{1B2F7A70-BA13-4B7E-915D-2B4A828F8240}"/>
    <dgm:cxn modelId="{17B0A52D-D977-4D90-94F2-D4C903AB44A2}" type="presOf" srcId="{2BEB2A81-9FAC-44D9-9087-9B5F9E4EB278}" destId="{101340F6-267D-4C97-A537-5062766B8C80}" srcOrd="0" destOrd="0" presId="urn:microsoft.com/office/officeart/2018/5/layout/CenteredIconLabelDescriptionList"/>
    <dgm:cxn modelId="{18008B30-00D5-499A-BAC6-CE3BEE3EE435}" srcId="{616942BE-7FFB-4740-9C3E-977A3FB3B2E5}" destId="{F311FB06-5304-4F07-A714-739DCC7FA8B1}" srcOrd="0" destOrd="0" parTransId="{C95E24B0-8B1E-4044-A1D8-9783B1155E0A}" sibTransId="{39DF6BAA-16F5-498E-87BB-092C1C8736CB}"/>
    <dgm:cxn modelId="{38B83737-8897-4202-8FB3-CD02DA6B819F}" srcId="{D04E20C3-F959-4059-88E3-7DADF9B3484A}" destId="{4FA14398-A9EC-4519-92E2-4A7A5F550DA2}" srcOrd="0" destOrd="0" parTransId="{0DBD624D-D86E-4F16-BA85-6A1212A9C2A4}" sibTransId="{3CE7BDFF-C727-4F34-BDE4-CCEE330E4DB6}"/>
    <dgm:cxn modelId="{E1685D5D-A32B-4B07-A2A4-A53327341C0C}" type="presOf" srcId="{F311FB06-5304-4F07-A714-739DCC7FA8B1}" destId="{ABCAF524-8192-47CB-BCBF-818443A4B178}" srcOrd="0" destOrd="0" presId="urn:microsoft.com/office/officeart/2018/5/layout/CenteredIconLabelDescriptionList"/>
    <dgm:cxn modelId="{85B63568-1C1C-46BB-B26A-272966E9B86F}" srcId="{F311FB06-5304-4F07-A714-739DCC7FA8B1}" destId="{206F7FA1-EC5F-4341-A9A6-64284B8110A6}" srcOrd="2" destOrd="0" parTransId="{44066A4A-325F-438F-9C9C-4A09D749E3DB}" sibTransId="{BC4F0723-0C29-4CCF-A0BB-7F77FC985B18}"/>
    <dgm:cxn modelId="{58ADDD6C-D62D-42FB-8D95-169FD9336ECE}" type="presOf" srcId="{D04E20C3-F959-4059-88E3-7DADF9B3484A}" destId="{0B458142-CE87-4092-9A03-4859C69CF80B}" srcOrd="0" destOrd="0" presId="urn:microsoft.com/office/officeart/2018/5/layout/CenteredIconLabelDescriptionList"/>
    <dgm:cxn modelId="{E9AAFF4F-0701-48DE-AD39-0A97B754B195}" srcId="{2BEB2A81-9FAC-44D9-9087-9B5F9E4EB278}" destId="{C6E899D1-E633-4296-9EAC-74E5FA1055FF}" srcOrd="0" destOrd="0" parTransId="{4BA22F6B-EB4C-422F-908C-9BF6E81592C2}" sibTransId="{A25FACA6-0008-4BDA-B768-D3AE4C1F7438}"/>
    <dgm:cxn modelId="{57694E54-A3C9-4ACA-B67B-4E4918AF1D70}" type="presOf" srcId="{206F7FA1-EC5F-4341-A9A6-64284B8110A6}" destId="{A42FE7E6-A50B-4FEE-BC48-80A0A093BB1C}" srcOrd="0" destOrd="2" presId="urn:microsoft.com/office/officeart/2018/5/layout/CenteredIconLabelDescriptionList"/>
    <dgm:cxn modelId="{F7D90076-B357-41DF-9B37-C7A19845BB00}" type="presOf" srcId="{4FA14398-A9EC-4519-92E2-4A7A5F550DA2}" destId="{03CC4DAA-3C76-47F2-BAC5-7DA56F227C3D}" srcOrd="0" destOrd="0" presId="urn:microsoft.com/office/officeart/2018/5/layout/CenteredIconLabelDescriptionList"/>
    <dgm:cxn modelId="{D868477B-B4B2-42A5-A202-67422B690980}" type="presOf" srcId="{B71CA7B3-3299-4818-B3C1-BE0C547B81F9}" destId="{A42FE7E6-A50B-4FEE-BC48-80A0A093BB1C}" srcOrd="0" destOrd="0" presId="urn:microsoft.com/office/officeart/2018/5/layout/CenteredIconLabelDescriptionList"/>
    <dgm:cxn modelId="{2EEE8883-7B08-4A1D-9671-058E9E495DDD}" srcId="{616942BE-7FFB-4740-9C3E-977A3FB3B2E5}" destId="{D04E20C3-F959-4059-88E3-7DADF9B3484A}" srcOrd="2" destOrd="0" parTransId="{CC0F157C-8F7A-4E5B-826A-AD1F83C4C642}" sibTransId="{B56784C8-09EE-4738-9EEA-CEA4B02B1366}"/>
    <dgm:cxn modelId="{F54655A7-36D4-42B9-B475-CED26C1CFD26}" type="presOf" srcId="{9E2C0A22-54B1-4B0E-AC91-AEAAC9645A43}" destId="{A42FE7E6-A50B-4FEE-BC48-80A0A093BB1C}" srcOrd="0" destOrd="1" presId="urn:microsoft.com/office/officeart/2018/5/layout/CenteredIconLabelDescriptionList"/>
    <dgm:cxn modelId="{8DAA6CAB-21D5-4F57-8EB4-96B84ED1EDCE}" type="presOf" srcId="{616942BE-7FFB-4740-9C3E-977A3FB3B2E5}" destId="{33233FF3-FBE7-4568-BF4B-C35F276C48C7}" srcOrd="0" destOrd="0" presId="urn:microsoft.com/office/officeart/2018/5/layout/CenteredIconLabelDescriptionList"/>
    <dgm:cxn modelId="{5649BBB4-9496-477C-9031-DF6AB2F048DB}" type="presOf" srcId="{C6E899D1-E633-4296-9EAC-74E5FA1055FF}" destId="{25F6AAD2-42B2-458D-A98C-7FE92DA92096}" srcOrd="0" destOrd="0" presId="urn:microsoft.com/office/officeart/2018/5/layout/CenteredIconLabelDescriptionList"/>
    <dgm:cxn modelId="{A95854B5-31AB-4D3C-80E5-A4D8C90D2ACD}" srcId="{616942BE-7FFB-4740-9C3E-977A3FB3B2E5}" destId="{2BEB2A81-9FAC-44D9-9087-9B5F9E4EB278}" srcOrd="1" destOrd="0" parTransId="{654EAE07-4BCB-4086-943A-AC2EE05F8C49}" sibTransId="{A6413635-74F9-431F-BACC-6D3CE111FE9E}"/>
    <dgm:cxn modelId="{5347F6D2-D9C7-49B9-8CA1-B5C1E60C17EF}" srcId="{F311FB06-5304-4F07-A714-739DCC7FA8B1}" destId="{B71CA7B3-3299-4818-B3C1-BE0C547B81F9}" srcOrd="0" destOrd="0" parTransId="{F97A58FE-EE73-406A-AE8D-932A51B6E6F2}" sibTransId="{FFE5855D-3A10-48C3-A251-EE3D8697EEA8}"/>
    <dgm:cxn modelId="{7370B9C7-1E3A-46C3-9226-FA406EF13F13}" type="presParOf" srcId="{33233FF3-FBE7-4568-BF4B-C35F276C48C7}" destId="{F4774E14-4E05-4DFF-9304-595C0D162CD7}" srcOrd="0" destOrd="0" presId="urn:microsoft.com/office/officeart/2018/5/layout/CenteredIconLabelDescriptionList"/>
    <dgm:cxn modelId="{49F6BCF2-F6D3-4E1A-9E3B-DC3B785A0A8D}" type="presParOf" srcId="{F4774E14-4E05-4DFF-9304-595C0D162CD7}" destId="{95A52FFB-F0E6-49FF-BF44-4C40421EE157}" srcOrd="0" destOrd="0" presId="urn:microsoft.com/office/officeart/2018/5/layout/CenteredIconLabelDescriptionList"/>
    <dgm:cxn modelId="{2DF0BC65-86CF-4430-9465-D4DCDA7149CE}" type="presParOf" srcId="{F4774E14-4E05-4DFF-9304-595C0D162CD7}" destId="{7DFF94A4-CEEA-490C-8CC0-F8CEAE75BBAD}" srcOrd="1" destOrd="0" presId="urn:microsoft.com/office/officeart/2018/5/layout/CenteredIconLabelDescriptionList"/>
    <dgm:cxn modelId="{BA409AD0-D89C-498A-A177-8AD64CE0B960}" type="presParOf" srcId="{F4774E14-4E05-4DFF-9304-595C0D162CD7}" destId="{ABCAF524-8192-47CB-BCBF-818443A4B178}" srcOrd="2" destOrd="0" presId="urn:microsoft.com/office/officeart/2018/5/layout/CenteredIconLabelDescriptionList"/>
    <dgm:cxn modelId="{9ECF1107-4335-4FED-BF19-4240FE90AEDF}" type="presParOf" srcId="{F4774E14-4E05-4DFF-9304-595C0D162CD7}" destId="{E78CD31F-9118-48C6-A519-74997D802DA0}" srcOrd="3" destOrd="0" presId="urn:microsoft.com/office/officeart/2018/5/layout/CenteredIconLabelDescriptionList"/>
    <dgm:cxn modelId="{CE2660C7-25B4-45B7-BDE3-D24370DD5794}" type="presParOf" srcId="{F4774E14-4E05-4DFF-9304-595C0D162CD7}" destId="{A42FE7E6-A50B-4FEE-BC48-80A0A093BB1C}" srcOrd="4" destOrd="0" presId="urn:microsoft.com/office/officeart/2018/5/layout/CenteredIconLabelDescriptionList"/>
    <dgm:cxn modelId="{A48FD5AB-A9DE-4FD5-858C-E5456073DF41}" type="presParOf" srcId="{33233FF3-FBE7-4568-BF4B-C35F276C48C7}" destId="{D3506C39-A092-4584-A883-F61AA39B828C}" srcOrd="1" destOrd="0" presId="urn:microsoft.com/office/officeart/2018/5/layout/CenteredIconLabelDescriptionList"/>
    <dgm:cxn modelId="{00C5B06A-D78A-48EB-B2E0-B3CEA8C780C5}" type="presParOf" srcId="{33233FF3-FBE7-4568-BF4B-C35F276C48C7}" destId="{741D0122-A429-43DF-B1AD-271E34D5DAF2}" srcOrd="2" destOrd="0" presId="urn:microsoft.com/office/officeart/2018/5/layout/CenteredIconLabelDescriptionList"/>
    <dgm:cxn modelId="{CCC6846C-98B3-47B0-83E0-7805662710B7}" type="presParOf" srcId="{741D0122-A429-43DF-B1AD-271E34D5DAF2}" destId="{2E554B33-EE6A-477B-94CA-8CA2DE6E468E}" srcOrd="0" destOrd="0" presId="urn:microsoft.com/office/officeart/2018/5/layout/CenteredIconLabelDescriptionList"/>
    <dgm:cxn modelId="{8485A01F-2DD0-4BFA-A354-AF39FC8924A3}" type="presParOf" srcId="{741D0122-A429-43DF-B1AD-271E34D5DAF2}" destId="{0FFE58A3-540E-43D3-BAAE-B2E9982A4BB6}" srcOrd="1" destOrd="0" presId="urn:microsoft.com/office/officeart/2018/5/layout/CenteredIconLabelDescriptionList"/>
    <dgm:cxn modelId="{B1B0A1A4-5552-4FB0-B337-8AB1D4FF932F}" type="presParOf" srcId="{741D0122-A429-43DF-B1AD-271E34D5DAF2}" destId="{101340F6-267D-4C97-A537-5062766B8C80}" srcOrd="2" destOrd="0" presId="urn:microsoft.com/office/officeart/2018/5/layout/CenteredIconLabelDescriptionList"/>
    <dgm:cxn modelId="{01A4B08B-70C3-453C-8BCC-746A23D62318}" type="presParOf" srcId="{741D0122-A429-43DF-B1AD-271E34D5DAF2}" destId="{064327F6-DEB6-45DC-83D8-ACE860913DBD}" srcOrd="3" destOrd="0" presId="urn:microsoft.com/office/officeart/2018/5/layout/CenteredIconLabelDescriptionList"/>
    <dgm:cxn modelId="{25CE9A8B-61E6-48CB-A924-4B63CD6312CF}" type="presParOf" srcId="{741D0122-A429-43DF-B1AD-271E34D5DAF2}" destId="{25F6AAD2-42B2-458D-A98C-7FE92DA92096}" srcOrd="4" destOrd="0" presId="urn:microsoft.com/office/officeart/2018/5/layout/CenteredIconLabelDescriptionList"/>
    <dgm:cxn modelId="{69242F59-1A5C-4310-8ABF-3609107EF3B3}" type="presParOf" srcId="{33233FF3-FBE7-4568-BF4B-C35F276C48C7}" destId="{01679A82-66D0-462B-B586-0CC2E46B9944}" srcOrd="3" destOrd="0" presId="urn:microsoft.com/office/officeart/2018/5/layout/CenteredIconLabelDescriptionList"/>
    <dgm:cxn modelId="{621BABB4-4FA8-40AB-89D5-E1518BCB6085}" type="presParOf" srcId="{33233FF3-FBE7-4568-BF4B-C35F276C48C7}" destId="{E50332A2-6EB9-455E-9486-37EB248B4D32}" srcOrd="4" destOrd="0" presId="urn:microsoft.com/office/officeart/2018/5/layout/CenteredIconLabelDescriptionList"/>
    <dgm:cxn modelId="{85646885-0CB7-47C6-B207-24ED891AB4EB}" type="presParOf" srcId="{E50332A2-6EB9-455E-9486-37EB248B4D32}" destId="{D6B415E8-4C85-4DF2-9C75-F55D2B758A20}" srcOrd="0" destOrd="0" presId="urn:microsoft.com/office/officeart/2018/5/layout/CenteredIconLabelDescriptionList"/>
    <dgm:cxn modelId="{1C14BAC8-FD7C-4631-B2E0-A02EA3FFE5CC}" type="presParOf" srcId="{E50332A2-6EB9-455E-9486-37EB248B4D32}" destId="{79192893-BD59-47E2-B324-300D6B539128}" srcOrd="1" destOrd="0" presId="urn:microsoft.com/office/officeart/2018/5/layout/CenteredIconLabelDescriptionList"/>
    <dgm:cxn modelId="{E120D825-A266-4A5A-9911-57765CD88B9A}" type="presParOf" srcId="{E50332A2-6EB9-455E-9486-37EB248B4D32}" destId="{0B458142-CE87-4092-9A03-4859C69CF80B}" srcOrd="2" destOrd="0" presId="urn:microsoft.com/office/officeart/2018/5/layout/CenteredIconLabelDescriptionList"/>
    <dgm:cxn modelId="{F6820C5C-C02C-4686-8159-5582B39AD13B}" type="presParOf" srcId="{E50332A2-6EB9-455E-9486-37EB248B4D32}" destId="{E90720E5-8BDD-43BA-9996-D368FAB47C58}" srcOrd="3" destOrd="0" presId="urn:microsoft.com/office/officeart/2018/5/layout/CenteredIconLabelDescriptionList"/>
    <dgm:cxn modelId="{F9AE6678-A577-431F-A234-F0D2871AB982}" type="presParOf" srcId="{E50332A2-6EB9-455E-9486-37EB248B4D32}" destId="{03CC4DAA-3C76-47F2-BAC5-7DA56F227C3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52FFB-F0E6-49FF-BF44-4C40421EE157}">
      <dsp:nvSpPr>
        <dsp:cNvPr id="0" name=""/>
        <dsp:cNvSpPr/>
      </dsp:nvSpPr>
      <dsp:spPr>
        <a:xfrm>
          <a:off x="593320" y="1239954"/>
          <a:ext cx="636398" cy="6363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CAF524-8192-47CB-BCBF-818443A4B178}">
      <dsp:nvSpPr>
        <dsp:cNvPr id="0" name=""/>
        <dsp:cNvSpPr/>
      </dsp:nvSpPr>
      <dsp:spPr>
        <a:xfrm>
          <a:off x="2378" y="1963601"/>
          <a:ext cx="1818281" cy="272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b="1" i="0" kern="1200"/>
            <a:t>Text Preprocessing</a:t>
          </a:r>
          <a:r>
            <a:rPr lang="en-US" sz="1700" b="0" i="0" kern="1200"/>
            <a:t>:</a:t>
          </a:r>
          <a:endParaRPr lang="en-US" sz="1700" kern="1200"/>
        </a:p>
      </dsp:txBody>
      <dsp:txXfrm>
        <a:off x="2378" y="1963601"/>
        <a:ext cx="1818281" cy="272742"/>
      </dsp:txXfrm>
    </dsp:sp>
    <dsp:sp modelId="{A42FE7E6-A50B-4FEE-BC48-80A0A093BB1C}">
      <dsp:nvSpPr>
        <dsp:cNvPr id="0" name=""/>
        <dsp:cNvSpPr/>
      </dsp:nvSpPr>
      <dsp:spPr>
        <a:xfrm>
          <a:off x="2378" y="2276923"/>
          <a:ext cx="1818281" cy="992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a:t>Tokenize the titles.</a:t>
          </a:r>
          <a:endParaRPr lang="en-US" sz="1300" kern="1200"/>
        </a:p>
        <a:p>
          <a:pPr marL="0" lvl="0" indent="0" algn="ctr" defTabSz="577850">
            <a:lnSpc>
              <a:spcPct val="100000"/>
            </a:lnSpc>
            <a:spcBef>
              <a:spcPct val="0"/>
            </a:spcBef>
            <a:spcAft>
              <a:spcPct val="35000"/>
            </a:spcAft>
            <a:buNone/>
          </a:pPr>
          <a:r>
            <a:rPr lang="en-US" sz="1300" b="0" i="0" kern="1200"/>
            <a:t>Remove stop words.</a:t>
          </a:r>
          <a:endParaRPr lang="en-US" sz="1300" kern="1200"/>
        </a:p>
        <a:p>
          <a:pPr marL="0" lvl="0" indent="0" algn="ctr" defTabSz="577850">
            <a:lnSpc>
              <a:spcPct val="100000"/>
            </a:lnSpc>
            <a:spcBef>
              <a:spcPct val="0"/>
            </a:spcBef>
            <a:spcAft>
              <a:spcPct val="35000"/>
            </a:spcAft>
            <a:buNone/>
          </a:pPr>
          <a:r>
            <a:rPr lang="en-US" sz="1300" b="0" i="0" kern="1200"/>
            <a:t>Lemmatize or stem the words.</a:t>
          </a:r>
          <a:endParaRPr lang="en-US" sz="1300" kern="1200"/>
        </a:p>
      </dsp:txBody>
      <dsp:txXfrm>
        <a:off x="2378" y="2276923"/>
        <a:ext cx="1818281" cy="992048"/>
      </dsp:txXfrm>
    </dsp:sp>
    <dsp:sp modelId="{2E554B33-EE6A-477B-94CA-8CA2DE6E468E}">
      <dsp:nvSpPr>
        <dsp:cNvPr id="0" name=""/>
        <dsp:cNvSpPr/>
      </dsp:nvSpPr>
      <dsp:spPr>
        <a:xfrm>
          <a:off x="2729800" y="1239954"/>
          <a:ext cx="636398" cy="6363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1340F6-267D-4C97-A537-5062766B8C80}">
      <dsp:nvSpPr>
        <dsp:cNvPr id="0" name=""/>
        <dsp:cNvSpPr/>
      </dsp:nvSpPr>
      <dsp:spPr>
        <a:xfrm>
          <a:off x="2138859" y="1963601"/>
          <a:ext cx="1818281" cy="272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b="1" i="0" kern="1200"/>
            <a:t>LDA Model Training</a:t>
          </a:r>
          <a:r>
            <a:rPr lang="en-US" sz="1700" b="0" i="0" kern="1200"/>
            <a:t>:</a:t>
          </a:r>
          <a:endParaRPr lang="en-US" sz="1700" kern="1200"/>
        </a:p>
      </dsp:txBody>
      <dsp:txXfrm>
        <a:off x="2138859" y="1963601"/>
        <a:ext cx="1818281" cy="272742"/>
      </dsp:txXfrm>
    </dsp:sp>
    <dsp:sp modelId="{25F6AAD2-42B2-458D-A98C-7FE92DA92096}">
      <dsp:nvSpPr>
        <dsp:cNvPr id="0" name=""/>
        <dsp:cNvSpPr/>
      </dsp:nvSpPr>
      <dsp:spPr>
        <a:xfrm>
          <a:off x="2138859" y="2276923"/>
          <a:ext cx="1818281" cy="992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a:t>Use the processed titles to train an LDA model.</a:t>
          </a:r>
          <a:endParaRPr lang="en-US" sz="1300" kern="1200"/>
        </a:p>
      </dsp:txBody>
      <dsp:txXfrm>
        <a:off x="2138859" y="2276923"/>
        <a:ext cx="1818281" cy="992048"/>
      </dsp:txXfrm>
    </dsp:sp>
    <dsp:sp modelId="{D6B415E8-4C85-4DF2-9C75-F55D2B758A20}">
      <dsp:nvSpPr>
        <dsp:cNvPr id="0" name=""/>
        <dsp:cNvSpPr/>
      </dsp:nvSpPr>
      <dsp:spPr>
        <a:xfrm>
          <a:off x="4866281" y="1239954"/>
          <a:ext cx="636398" cy="6363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458142-CE87-4092-9A03-4859C69CF80B}">
      <dsp:nvSpPr>
        <dsp:cNvPr id="0" name=""/>
        <dsp:cNvSpPr/>
      </dsp:nvSpPr>
      <dsp:spPr>
        <a:xfrm>
          <a:off x="4275339" y="1963601"/>
          <a:ext cx="1818281" cy="272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b="1" i="0" kern="1200"/>
            <a:t>Extract Topics</a:t>
          </a:r>
          <a:r>
            <a:rPr lang="en-US" sz="1700" b="0" i="0" kern="1200"/>
            <a:t>:</a:t>
          </a:r>
          <a:endParaRPr lang="en-US" sz="1700" kern="1200"/>
        </a:p>
      </dsp:txBody>
      <dsp:txXfrm>
        <a:off x="4275339" y="1963601"/>
        <a:ext cx="1818281" cy="272742"/>
      </dsp:txXfrm>
    </dsp:sp>
    <dsp:sp modelId="{03CC4DAA-3C76-47F2-BAC5-7DA56F227C3D}">
      <dsp:nvSpPr>
        <dsp:cNvPr id="0" name=""/>
        <dsp:cNvSpPr/>
      </dsp:nvSpPr>
      <dsp:spPr>
        <a:xfrm>
          <a:off x="4275339" y="2276923"/>
          <a:ext cx="1818281" cy="992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dirty="0"/>
            <a:t>Display the top words for each topic identified by the LDA model.</a:t>
          </a:r>
          <a:endParaRPr lang="en-US" sz="1300" kern="1200" dirty="0"/>
        </a:p>
      </dsp:txBody>
      <dsp:txXfrm>
        <a:off x="4275339" y="2276923"/>
        <a:ext cx="1818281" cy="99204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249D14-C5E5-41BF-9EE9-7F087A4D0275}"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285C8-9197-4234-B9F2-93F9C681C286}" type="slidenum">
              <a:rPr lang="en-US" smtClean="0"/>
              <a:t>‹#›</a:t>
            </a:fld>
            <a:endParaRPr lang="en-US"/>
          </a:p>
        </p:txBody>
      </p:sp>
    </p:spTree>
    <p:extLst>
      <p:ext uri="{BB962C8B-B14F-4D97-AF65-F5344CB8AC3E}">
        <p14:creationId xmlns:p14="http://schemas.microsoft.com/office/powerpoint/2010/main" val="401838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There's a noticeable increase in publications from 2017 to 2018.</a:t>
            </a:r>
          </a:p>
          <a:p>
            <a:pPr algn="l">
              <a:buFont typeface="Arial" panose="020B0604020202020204" pitchFamily="34" charset="0"/>
              <a:buChar char="•"/>
            </a:pPr>
            <a:r>
              <a:rPr lang="en-US" b="0" i="0" dirty="0">
                <a:solidFill>
                  <a:srgbClr val="374151"/>
                </a:solidFill>
                <a:effectLst/>
                <a:latin typeface="Söhne"/>
              </a:rPr>
              <a:t>There's a slight dip in 2019.</a:t>
            </a:r>
          </a:p>
          <a:p>
            <a:pPr algn="l">
              <a:buFont typeface="Arial" panose="020B0604020202020204" pitchFamily="34" charset="0"/>
              <a:buChar char="•"/>
            </a:pPr>
            <a:r>
              <a:rPr lang="en-US" b="0" i="0" dirty="0">
                <a:solidFill>
                  <a:srgbClr val="374151"/>
                </a:solidFill>
                <a:effectLst/>
                <a:latin typeface="Söhne"/>
              </a:rPr>
              <a:t>The number of publications has been steadily increasing since 2020, with the highest count in 2023.</a:t>
            </a:r>
          </a:p>
        </p:txBody>
      </p:sp>
      <p:sp>
        <p:nvSpPr>
          <p:cNvPr id="4" name="Slide Number Placeholder 3"/>
          <p:cNvSpPr>
            <a:spLocks noGrp="1"/>
          </p:cNvSpPr>
          <p:nvPr>
            <p:ph type="sldNum" sz="quarter" idx="5"/>
          </p:nvPr>
        </p:nvSpPr>
        <p:spPr/>
        <p:txBody>
          <a:bodyPr/>
          <a:lstStyle/>
          <a:p>
            <a:fld id="{2A8285C8-9197-4234-B9F2-93F9C681C286}" type="slidenum">
              <a:rPr lang="en-US" smtClean="0"/>
              <a:t>1</a:t>
            </a:fld>
            <a:endParaRPr lang="en-US"/>
          </a:p>
        </p:txBody>
      </p:sp>
    </p:spTree>
    <p:extLst>
      <p:ext uri="{BB962C8B-B14F-4D97-AF65-F5344CB8AC3E}">
        <p14:creationId xmlns:p14="http://schemas.microsoft.com/office/powerpoint/2010/main" val="2156425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bar chart showcases the top 20 keyword pairs by co-occurrence frequency:</a:t>
            </a:r>
          </a:p>
          <a:p>
            <a:pPr algn="l">
              <a:buFont typeface="Arial" panose="020B0604020202020204" pitchFamily="34" charset="0"/>
              <a:buChar char="•"/>
            </a:pPr>
            <a:r>
              <a:rPr lang="en-US" b="0" i="0" dirty="0">
                <a:solidFill>
                  <a:srgbClr val="374151"/>
                </a:solidFill>
                <a:effectLst/>
                <a:latin typeface="Söhne"/>
              </a:rPr>
              <a:t>These pairs indicate the combination of keywords that frequently appear together in the same papers.</a:t>
            </a:r>
          </a:p>
          <a:p>
            <a:pPr algn="l">
              <a:buFont typeface="Arial" panose="020B0604020202020204" pitchFamily="34" charset="0"/>
              <a:buChar char="•"/>
            </a:pPr>
            <a:r>
              <a:rPr lang="en-US" b="0" i="0" dirty="0">
                <a:solidFill>
                  <a:srgbClr val="374151"/>
                </a:solidFill>
                <a:effectLst/>
                <a:latin typeface="Söhne"/>
              </a:rPr>
              <a:t>Such co-occurrences can signify interconnected or complementary research themes.</a:t>
            </a:r>
          </a:p>
        </p:txBody>
      </p:sp>
      <p:sp>
        <p:nvSpPr>
          <p:cNvPr id="4" name="Slide Number Placeholder 3"/>
          <p:cNvSpPr>
            <a:spLocks noGrp="1"/>
          </p:cNvSpPr>
          <p:nvPr>
            <p:ph type="sldNum" sz="quarter" idx="5"/>
          </p:nvPr>
        </p:nvSpPr>
        <p:spPr/>
        <p:txBody>
          <a:bodyPr/>
          <a:lstStyle/>
          <a:p>
            <a:fld id="{2A8285C8-9197-4234-B9F2-93F9C681C286}" type="slidenum">
              <a:rPr lang="en-US" smtClean="0"/>
              <a:t>11</a:t>
            </a:fld>
            <a:endParaRPr lang="en-US"/>
          </a:p>
        </p:txBody>
      </p:sp>
    </p:spTree>
    <p:extLst>
      <p:ext uri="{BB962C8B-B14F-4D97-AF65-F5344CB8AC3E}">
        <p14:creationId xmlns:p14="http://schemas.microsoft.com/office/powerpoint/2010/main" val="1256036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histogram shows the distribution of citation counts across all papers. A few observations:</a:t>
            </a:r>
          </a:p>
          <a:p>
            <a:pPr algn="l">
              <a:buFont typeface="Arial" panose="020B0604020202020204" pitchFamily="34" charset="0"/>
              <a:buChar char="•"/>
            </a:pPr>
            <a:r>
              <a:rPr lang="en-US" b="0" i="0" dirty="0">
                <a:solidFill>
                  <a:srgbClr val="374151"/>
                </a:solidFill>
                <a:effectLst/>
                <a:latin typeface="Söhne"/>
              </a:rPr>
              <a:t>A significant number of papers have low citation counts, indicating they might be relatively newer or less referenced in the field.</a:t>
            </a:r>
          </a:p>
          <a:p>
            <a:pPr algn="l">
              <a:buFont typeface="Arial" panose="020B0604020202020204" pitchFamily="34" charset="0"/>
              <a:buChar char="•"/>
            </a:pPr>
            <a:r>
              <a:rPr lang="en-US" b="0" i="0" dirty="0">
                <a:solidFill>
                  <a:srgbClr val="374151"/>
                </a:solidFill>
                <a:effectLst/>
                <a:latin typeface="Söhne"/>
              </a:rPr>
              <a:t>There are a few papers with notably higher citation counts, as we saw in the previous visualization of the top 10 cited papers.</a:t>
            </a:r>
          </a:p>
        </p:txBody>
      </p:sp>
      <p:sp>
        <p:nvSpPr>
          <p:cNvPr id="4" name="Slide Number Placeholder 3"/>
          <p:cNvSpPr>
            <a:spLocks noGrp="1"/>
          </p:cNvSpPr>
          <p:nvPr>
            <p:ph type="sldNum" sz="quarter" idx="5"/>
          </p:nvPr>
        </p:nvSpPr>
        <p:spPr/>
        <p:txBody>
          <a:bodyPr/>
          <a:lstStyle/>
          <a:p>
            <a:fld id="{2A8285C8-9197-4234-B9F2-93F9C681C286}" type="slidenum">
              <a:rPr lang="en-US" smtClean="0"/>
              <a:t>12</a:t>
            </a:fld>
            <a:endParaRPr lang="en-US"/>
          </a:p>
        </p:txBody>
      </p:sp>
    </p:spTree>
    <p:extLst>
      <p:ext uri="{BB962C8B-B14F-4D97-AF65-F5344CB8AC3E}">
        <p14:creationId xmlns:p14="http://schemas.microsoft.com/office/powerpoint/2010/main" val="1917869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visualized bar chart represents the top 20 authors in terms of the number of publications they've contributed to the ICSE conference.</a:t>
            </a:r>
          </a:p>
          <a:p>
            <a:pPr algn="l"/>
            <a:r>
              <a:rPr lang="en-US" b="1" i="0" dirty="0">
                <a:solidFill>
                  <a:srgbClr val="374151"/>
                </a:solidFill>
                <a:effectLst/>
                <a:latin typeface="Söhne"/>
              </a:rPr>
              <a:t>Description</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The chart offers a hierarchical view of the authors based on their publication counts in the dataset.</a:t>
            </a:r>
          </a:p>
          <a:p>
            <a:pPr algn="l">
              <a:buFont typeface="Arial" panose="020B0604020202020204" pitchFamily="34" charset="0"/>
              <a:buChar char="•"/>
            </a:pPr>
            <a:r>
              <a:rPr lang="en-US" b="0" i="0" dirty="0">
                <a:solidFill>
                  <a:srgbClr val="374151"/>
                </a:solidFill>
                <a:effectLst/>
                <a:latin typeface="Söhne"/>
              </a:rPr>
              <a:t>The author at the top of the chart has the highest number of papers, indicating their prolific contributions to the ICSE community.</a:t>
            </a:r>
          </a:p>
          <a:p>
            <a:pPr algn="l">
              <a:buFont typeface="Arial" panose="020B0604020202020204" pitchFamily="34" charset="0"/>
              <a:buChar char="•"/>
            </a:pPr>
            <a:r>
              <a:rPr lang="en-US" b="0" i="0" dirty="0">
                <a:solidFill>
                  <a:srgbClr val="374151"/>
                </a:solidFill>
                <a:effectLst/>
                <a:latin typeface="Söhne"/>
              </a:rPr>
              <a:t>The gradient color scheme, facilitated by the '</a:t>
            </a:r>
            <a:r>
              <a:rPr lang="en-US" b="0" i="0" dirty="0" err="1">
                <a:solidFill>
                  <a:srgbClr val="374151"/>
                </a:solidFill>
                <a:effectLst/>
                <a:latin typeface="Söhne"/>
              </a:rPr>
              <a:t>viridis</a:t>
            </a:r>
            <a:r>
              <a:rPr lang="en-US" b="0" i="0" dirty="0">
                <a:solidFill>
                  <a:srgbClr val="374151"/>
                </a:solidFill>
                <a:effectLst/>
                <a:latin typeface="Söhne"/>
              </a:rPr>
              <a:t>' palette, stresses the ranking order, with the most prominent authors in deeper shades.</a:t>
            </a:r>
          </a:p>
          <a:p>
            <a:pPr algn="l">
              <a:buFont typeface="Arial" panose="020B0604020202020204" pitchFamily="34" charset="0"/>
              <a:buChar char="•"/>
            </a:pPr>
            <a:r>
              <a:rPr lang="en-US" b="0" i="0" dirty="0">
                <a:solidFill>
                  <a:srgbClr val="374151"/>
                </a:solidFill>
                <a:effectLst/>
                <a:latin typeface="Söhne"/>
              </a:rPr>
              <a:t>The bolder font enhances clarity and ensures easy comprehension of the chart's contents.</a:t>
            </a:r>
          </a:p>
          <a:p>
            <a:pPr algn="l"/>
            <a:r>
              <a:rPr lang="en-US" b="0" i="0" dirty="0">
                <a:solidFill>
                  <a:srgbClr val="374151"/>
                </a:solidFill>
                <a:effectLst/>
                <a:latin typeface="Söhne"/>
              </a:rPr>
              <a:t>Such an author analysis is instrumental in pinpointing key contributors, thought leaders, and influential researchers within the ICSE community. It can also shed light on potential collaborators, mentors, or experts in specific research areas.</a:t>
            </a:r>
          </a:p>
          <a:p>
            <a:endParaRPr lang="en-US" dirty="0"/>
          </a:p>
        </p:txBody>
      </p:sp>
      <p:sp>
        <p:nvSpPr>
          <p:cNvPr id="4" name="Slide Number Placeholder 3"/>
          <p:cNvSpPr>
            <a:spLocks noGrp="1"/>
          </p:cNvSpPr>
          <p:nvPr>
            <p:ph type="sldNum" sz="quarter" idx="5"/>
          </p:nvPr>
        </p:nvSpPr>
        <p:spPr/>
        <p:txBody>
          <a:bodyPr/>
          <a:lstStyle/>
          <a:p>
            <a:fld id="{2A8285C8-9197-4234-B9F2-93F9C681C286}" type="slidenum">
              <a:rPr lang="en-US" smtClean="0"/>
              <a:t>13</a:t>
            </a:fld>
            <a:endParaRPr lang="en-US"/>
          </a:p>
        </p:txBody>
      </p:sp>
    </p:spTree>
    <p:extLst>
      <p:ext uri="{BB962C8B-B14F-4D97-AF65-F5344CB8AC3E}">
        <p14:creationId xmlns:p14="http://schemas.microsoft.com/office/powerpoint/2010/main" val="3560809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average citation count is understandably lower for the most recent years (2022 and 2023), as these papers have had less time to accumulate citations.</a:t>
            </a:r>
          </a:p>
          <a:p>
            <a:pPr algn="l">
              <a:buFont typeface="Arial" panose="020B0604020202020204" pitchFamily="34" charset="0"/>
              <a:buChar char="•"/>
            </a:pPr>
            <a:r>
              <a:rPr lang="en-US" b="0" i="0" dirty="0">
                <a:solidFill>
                  <a:srgbClr val="374151"/>
                </a:solidFill>
                <a:effectLst/>
                <a:latin typeface="Söhne"/>
              </a:rPr>
              <a:t>There's a noticeable peak in 2018, indicating that papers published in this year, on average, received a higher number of citations compared to neighboring years.</a:t>
            </a:r>
          </a:p>
        </p:txBody>
      </p:sp>
      <p:sp>
        <p:nvSpPr>
          <p:cNvPr id="4" name="Slide Number Placeholder 3"/>
          <p:cNvSpPr>
            <a:spLocks noGrp="1"/>
          </p:cNvSpPr>
          <p:nvPr>
            <p:ph type="sldNum" sz="quarter" idx="5"/>
          </p:nvPr>
        </p:nvSpPr>
        <p:spPr/>
        <p:txBody>
          <a:bodyPr/>
          <a:lstStyle/>
          <a:p>
            <a:fld id="{2A8285C8-9197-4234-B9F2-93F9C681C286}" type="slidenum">
              <a:rPr lang="en-US" smtClean="0"/>
              <a:t>14</a:t>
            </a:fld>
            <a:endParaRPr lang="en-US"/>
          </a:p>
        </p:txBody>
      </p:sp>
    </p:spTree>
    <p:extLst>
      <p:ext uri="{BB962C8B-B14F-4D97-AF65-F5344CB8AC3E}">
        <p14:creationId xmlns:p14="http://schemas.microsoft.com/office/powerpoint/2010/main" val="2669497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1. Top 10 Keywords During Pre-COVID:</a:t>
            </a:r>
          </a:p>
          <a:p>
            <a:pPr algn="l"/>
            <a:r>
              <a:rPr lang="en-US" b="0" i="0" dirty="0">
                <a:solidFill>
                  <a:srgbClr val="374151"/>
                </a:solidFill>
                <a:effectLst/>
                <a:latin typeface="Söhne"/>
              </a:rPr>
              <a:t>This chart displays the most frequent keywords from papers published before the onset of the COVID-19 pandemic. By examining these keywords, we can discern the primary research themes and topics that dominated the ICSE community before the pandemic.</a:t>
            </a:r>
          </a:p>
          <a:p>
            <a:pPr algn="l"/>
            <a:r>
              <a:rPr lang="en-US" b="1" i="0" dirty="0">
                <a:effectLst/>
                <a:latin typeface="Söhne"/>
              </a:rPr>
              <a:t>2. Top 10 Keywords During COVID:</a:t>
            </a:r>
          </a:p>
          <a:p>
            <a:pPr algn="l"/>
            <a:r>
              <a:rPr lang="en-US" b="0" i="0" dirty="0">
                <a:solidFill>
                  <a:srgbClr val="374151"/>
                </a:solidFill>
                <a:effectLst/>
                <a:latin typeface="Söhne"/>
              </a:rPr>
              <a:t>This chart reveals the predominant keywords from papers published during the COVID-19 pandemic. This provides insights into the research areas that gained prominence or relevance during the pandemic, potentially reflecting the community's response to the global crisis.</a:t>
            </a:r>
          </a:p>
          <a:p>
            <a:pPr algn="l"/>
            <a:r>
              <a:rPr lang="en-US" b="1" i="0" dirty="0">
                <a:effectLst/>
                <a:latin typeface="Söhne"/>
              </a:rPr>
              <a:t>3. Top 10 Keywords Post-COVID:</a:t>
            </a:r>
          </a:p>
          <a:p>
            <a:pPr algn="l"/>
            <a:r>
              <a:rPr lang="en-US" b="0" i="0" dirty="0">
                <a:solidFill>
                  <a:srgbClr val="374151"/>
                </a:solidFill>
                <a:effectLst/>
                <a:latin typeface="Söhne"/>
              </a:rPr>
              <a:t>This chart presents the leading keywords from papers published after the pandemic. It offers a glimpse into the evolving research directions and priorities as the academic community adapted to the post-pandemic landscape.</a:t>
            </a:r>
          </a:p>
          <a:p>
            <a:pPr algn="l"/>
            <a:r>
              <a:rPr lang="en-US" b="1" i="0" dirty="0">
                <a:solidFill>
                  <a:srgbClr val="374151"/>
                </a:solidFill>
                <a:effectLst/>
                <a:latin typeface="Söhne"/>
              </a:rPr>
              <a:t>Description</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Each bar within the charts corresponds to a keyword, with its length signifying the frequency of its occurrence.</a:t>
            </a:r>
          </a:p>
          <a:p>
            <a:pPr algn="l">
              <a:buFont typeface="Arial" panose="020B0604020202020204" pitchFamily="34" charset="0"/>
              <a:buChar char="•"/>
            </a:pPr>
            <a:r>
              <a:rPr lang="en-US" b="0" i="0" dirty="0">
                <a:solidFill>
                  <a:srgbClr val="374151"/>
                </a:solidFill>
                <a:effectLst/>
                <a:latin typeface="Söhne"/>
              </a:rPr>
              <a:t>The gradient coloration, facilitated by the '</a:t>
            </a:r>
            <a:r>
              <a:rPr lang="en-US" b="0" i="0" dirty="0" err="1">
                <a:solidFill>
                  <a:srgbClr val="374151"/>
                </a:solidFill>
                <a:effectLst/>
                <a:latin typeface="Söhne"/>
              </a:rPr>
              <a:t>viridis</a:t>
            </a:r>
            <a:r>
              <a:rPr lang="en-US" b="0" i="0" dirty="0">
                <a:solidFill>
                  <a:srgbClr val="374151"/>
                </a:solidFill>
                <a:effectLst/>
                <a:latin typeface="Söhne"/>
              </a:rPr>
              <a:t>' palette, emphasizes the ranking of keywords.</a:t>
            </a:r>
          </a:p>
          <a:p>
            <a:pPr algn="l">
              <a:buFont typeface="Arial" panose="020B0604020202020204" pitchFamily="34" charset="0"/>
              <a:buChar char="•"/>
            </a:pPr>
            <a:r>
              <a:rPr lang="en-US" b="0" i="0" dirty="0">
                <a:solidFill>
                  <a:srgbClr val="374151"/>
                </a:solidFill>
                <a:effectLst/>
                <a:latin typeface="Söhne"/>
              </a:rPr>
              <a:t>The bolder font style ensures easy readability and clarity of the charts' contents.</a:t>
            </a:r>
          </a:p>
          <a:p>
            <a:endParaRPr lang="en-US" dirty="0"/>
          </a:p>
        </p:txBody>
      </p:sp>
      <p:sp>
        <p:nvSpPr>
          <p:cNvPr id="4" name="Slide Number Placeholder 3"/>
          <p:cNvSpPr>
            <a:spLocks noGrp="1"/>
          </p:cNvSpPr>
          <p:nvPr>
            <p:ph type="sldNum" sz="quarter" idx="5"/>
          </p:nvPr>
        </p:nvSpPr>
        <p:spPr/>
        <p:txBody>
          <a:bodyPr/>
          <a:lstStyle/>
          <a:p>
            <a:fld id="{2A8285C8-9197-4234-B9F2-93F9C681C286}" type="slidenum">
              <a:rPr lang="en-US" smtClean="0"/>
              <a:t>15</a:t>
            </a:fld>
            <a:endParaRPr lang="en-US"/>
          </a:p>
        </p:txBody>
      </p:sp>
    </p:spTree>
    <p:extLst>
      <p:ext uri="{BB962C8B-B14F-4D97-AF65-F5344CB8AC3E}">
        <p14:creationId xmlns:p14="http://schemas.microsoft.com/office/powerpoint/2010/main" val="274130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1. Top 10 Keywords During Pre-COVID:</a:t>
            </a:r>
          </a:p>
          <a:p>
            <a:pPr algn="l"/>
            <a:r>
              <a:rPr lang="en-US" b="0" i="0" dirty="0">
                <a:solidFill>
                  <a:srgbClr val="374151"/>
                </a:solidFill>
                <a:effectLst/>
                <a:latin typeface="Söhne"/>
              </a:rPr>
              <a:t>This chart displays the most frequent keywords from papers published before the onset of the COVID-19 pandemic. By examining these keywords, we can discern the primary research themes and topics that dominated the ICSE community before the pandemic.</a:t>
            </a:r>
          </a:p>
          <a:p>
            <a:pPr algn="l"/>
            <a:r>
              <a:rPr lang="en-US" b="1" i="0" dirty="0">
                <a:effectLst/>
                <a:latin typeface="Söhne"/>
              </a:rPr>
              <a:t>2. Top 10 Keywords During COVID:</a:t>
            </a:r>
          </a:p>
          <a:p>
            <a:pPr algn="l"/>
            <a:r>
              <a:rPr lang="en-US" b="0" i="0" dirty="0">
                <a:solidFill>
                  <a:srgbClr val="374151"/>
                </a:solidFill>
                <a:effectLst/>
                <a:latin typeface="Söhne"/>
              </a:rPr>
              <a:t>This chart reveals the predominant keywords from papers published during the COVID-19 pandemic. This provides insights into the research areas that gained prominence or relevance during the pandemic, potentially reflecting the community's response to the global crisis.</a:t>
            </a:r>
          </a:p>
          <a:p>
            <a:pPr algn="l"/>
            <a:r>
              <a:rPr lang="en-US" b="1" i="0" dirty="0">
                <a:effectLst/>
                <a:latin typeface="Söhne"/>
              </a:rPr>
              <a:t>3. Top 10 Keywords Post-COVID:</a:t>
            </a:r>
          </a:p>
          <a:p>
            <a:pPr algn="l"/>
            <a:r>
              <a:rPr lang="en-US" b="0" i="0" dirty="0">
                <a:solidFill>
                  <a:srgbClr val="374151"/>
                </a:solidFill>
                <a:effectLst/>
                <a:latin typeface="Söhne"/>
              </a:rPr>
              <a:t>This chart presents the leading keywords from papers published after the pandemic. It offers a glimpse into the evolving research directions and priorities as the academic community adapted to the post-pandemic landscape.</a:t>
            </a:r>
          </a:p>
          <a:p>
            <a:pPr algn="l"/>
            <a:r>
              <a:rPr lang="en-US" b="1" i="0" dirty="0">
                <a:solidFill>
                  <a:srgbClr val="374151"/>
                </a:solidFill>
                <a:effectLst/>
                <a:latin typeface="Söhne"/>
              </a:rPr>
              <a:t>Description</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Each bar within the charts corresponds to a keyword, with its length signifying the frequency of its occurrence.</a:t>
            </a:r>
          </a:p>
          <a:p>
            <a:pPr algn="l">
              <a:buFont typeface="Arial" panose="020B0604020202020204" pitchFamily="34" charset="0"/>
              <a:buChar char="•"/>
            </a:pPr>
            <a:r>
              <a:rPr lang="en-US" b="0" i="0" dirty="0">
                <a:solidFill>
                  <a:srgbClr val="374151"/>
                </a:solidFill>
                <a:effectLst/>
                <a:latin typeface="Söhne"/>
              </a:rPr>
              <a:t>The gradient coloration, facilitated by the '</a:t>
            </a:r>
            <a:r>
              <a:rPr lang="en-US" b="0" i="0" dirty="0" err="1">
                <a:solidFill>
                  <a:srgbClr val="374151"/>
                </a:solidFill>
                <a:effectLst/>
                <a:latin typeface="Söhne"/>
              </a:rPr>
              <a:t>viridis</a:t>
            </a:r>
            <a:r>
              <a:rPr lang="en-US" b="0" i="0" dirty="0">
                <a:solidFill>
                  <a:srgbClr val="374151"/>
                </a:solidFill>
                <a:effectLst/>
                <a:latin typeface="Söhne"/>
              </a:rPr>
              <a:t>' palette, emphasizes the ranking of keywords.</a:t>
            </a:r>
          </a:p>
          <a:p>
            <a:pPr algn="l">
              <a:buFont typeface="Arial" panose="020B0604020202020204" pitchFamily="34" charset="0"/>
              <a:buChar char="•"/>
            </a:pPr>
            <a:r>
              <a:rPr lang="en-US" b="0" i="0" dirty="0">
                <a:solidFill>
                  <a:srgbClr val="374151"/>
                </a:solidFill>
                <a:effectLst/>
                <a:latin typeface="Söhne"/>
              </a:rPr>
              <a:t>The bolder font style ensures easy readability and clarity of the charts' contents.</a:t>
            </a:r>
          </a:p>
          <a:p>
            <a:endParaRPr lang="en-US" dirty="0"/>
          </a:p>
        </p:txBody>
      </p:sp>
      <p:sp>
        <p:nvSpPr>
          <p:cNvPr id="4" name="Slide Number Placeholder 3"/>
          <p:cNvSpPr>
            <a:spLocks noGrp="1"/>
          </p:cNvSpPr>
          <p:nvPr>
            <p:ph type="sldNum" sz="quarter" idx="5"/>
          </p:nvPr>
        </p:nvSpPr>
        <p:spPr/>
        <p:txBody>
          <a:bodyPr/>
          <a:lstStyle/>
          <a:p>
            <a:fld id="{2A8285C8-9197-4234-B9F2-93F9C681C286}" type="slidenum">
              <a:rPr lang="en-US" smtClean="0"/>
              <a:t>16</a:t>
            </a:fld>
            <a:endParaRPr lang="en-US"/>
          </a:p>
        </p:txBody>
      </p:sp>
    </p:spTree>
    <p:extLst>
      <p:ext uri="{BB962C8B-B14F-4D97-AF65-F5344CB8AC3E}">
        <p14:creationId xmlns:p14="http://schemas.microsoft.com/office/powerpoint/2010/main" val="3653524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bar chart showcases the distribution of unique keywords used in papers for each year:</a:t>
            </a:r>
          </a:p>
          <a:p>
            <a:pPr algn="l">
              <a:buFont typeface="Arial" panose="020B0604020202020204" pitchFamily="34" charset="0"/>
              <a:buChar char="•"/>
            </a:pPr>
            <a:r>
              <a:rPr lang="en-US" b="0" i="0" dirty="0">
                <a:solidFill>
                  <a:srgbClr val="374151"/>
                </a:solidFill>
                <a:effectLst/>
                <a:latin typeface="Söhne"/>
              </a:rPr>
              <a:t>There's a general upward trend in the diversity of research topics, as indicated by the increasing number of unique keywords over the years.</a:t>
            </a:r>
          </a:p>
          <a:p>
            <a:pPr algn="l">
              <a:buFont typeface="Arial" panose="020B0604020202020204" pitchFamily="34" charset="0"/>
              <a:buChar char="•"/>
            </a:pPr>
            <a:r>
              <a:rPr lang="en-US" b="0" i="0" dirty="0">
                <a:solidFill>
                  <a:srgbClr val="374151"/>
                </a:solidFill>
                <a:effectLst/>
                <a:latin typeface="Söhne"/>
              </a:rPr>
              <a:t>2023 has the highest diversity of research topics, with the maximum number of unique keywords.</a:t>
            </a:r>
          </a:p>
          <a:p>
            <a:endParaRPr lang="en-US" dirty="0"/>
          </a:p>
        </p:txBody>
      </p:sp>
      <p:sp>
        <p:nvSpPr>
          <p:cNvPr id="4" name="Slide Number Placeholder 3"/>
          <p:cNvSpPr>
            <a:spLocks noGrp="1"/>
          </p:cNvSpPr>
          <p:nvPr>
            <p:ph type="sldNum" sz="quarter" idx="5"/>
          </p:nvPr>
        </p:nvSpPr>
        <p:spPr/>
        <p:txBody>
          <a:bodyPr/>
          <a:lstStyle/>
          <a:p>
            <a:fld id="{2A8285C8-9197-4234-B9F2-93F9C681C286}" type="slidenum">
              <a:rPr lang="en-US" smtClean="0"/>
              <a:t>17</a:t>
            </a:fld>
            <a:endParaRPr lang="en-US"/>
          </a:p>
        </p:txBody>
      </p:sp>
    </p:spTree>
    <p:extLst>
      <p:ext uri="{BB962C8B-B14F-4D97-AF65-F5344CB8AC3E}">
        <p14:creationId xmlns:p14="http://schemas.microsoft.com/office/powerpoint/2010/main" val="2284072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visualization depicts the distribution of the number of authors per paper:</a:t>
            </a:r>
          </a:p>
          <a:p>
            <a:pPr algn="l">
              <a:buFont typeface="Arial" panose="020B0604020202020204" pitchFamily="34" charset="0"/>
              <a:buChar char="•"/>
            </a:pPr>
            <a:r>
              <a:rPr lang="en-US" b="0" i="0" dirty="0">
                <a:solidFill>
                  <a:srgbClr val="374151"/>
                </a:solidFill>
                <a:effectLst/>
                <a:latin typeface="Söhne"/>
              </a:rPr>
              <a:t>Most papers have between 2 and 5 authors.</a:t>
            </a:r>
          </a:p>
          <a:p>
            <a:pPr algn="l">
              <a:buFont typeface="Arial" panose="020B0604020202020204" pitchFamily="34" charset="0"/>
              <a:buChar char="•"/>
            </a:pPr>
            <a:r>
              <a:rPr lang="en-US" b="0" i="0" dirty="0">
                <a:solidFill>
                  <a:srgbClr val="374151"/>
                </a:solidFill>
                <a:effectLst/>
                <a:latin typeface="Söhne"/>
              </a:rPr>
              <a:t>Fewer papers have collaborations with more than 5 authors.</a:t>
            </a:r>
          </a:p>
          <a:p>
            <a:pPr algn="l">
              <a:buFont typeface="Arial" panose="020B0604020202020204" pitchFamily="34" charset="0"/>
              <a:buChar char="•"/>
            </a:pPr>
            <a:r>
              <a:rPr lang="en-US" b="0" i="0" dirty="0">
                <a:solidFill>
                  <a:srgbClr val="374151"/>
                </a:solidFill>
                <a:effectLst/>
                <a:latin typeface="Söhne"/>
              </a:rPr>
              <a:t>It's relatively rare for papers to have collaborations with 8 or more authors.</a:t>
            </a:r>
          </a:p>
          <a:p>
            <a:endParaRPr lang="en-US" dirty="0"/>
          </a:p>
        </p:txBody>
      </p:sp>
      <p:sp>
        <p:nvSpPr>
          <p:cNvPr id="4" name="Slide Number Placeholder 3"/>
          <p:cNvSpPr>
            <a:spLocks noGrp="1"/>
          </p:cNvSpPr>
          <p:nvPr>
            <p:ph type="sldNum" sz="quarter" idx="5"/>
          </p:nvPr>
        </p:nvSpPr>
        <p:spPr/>
        <p:txBody>
          <a:bodyPr/>
          <a:lstStyle/>
          <a:p>
            <a:fld id="{2A8285C8-9197-4234-B9F2-93F9C681C286}" type="slidenum">
              <a:rPr lang="en-US" smtClean="0"/>
              <a:t>18</a:t>
            </a:fld>
            <a:endParaRPr lang="en-US"/>
          </a:p>
        </p:txBody>
      </p:sp>
    </p:spTree>
    <p:extLst>
      <p:ext uri="{BB962C8B-B14F-4D97-AF65-F5344CB8AC3E}">
        <p14:creationId xmlns:p14="http://schemas.microsoft.com/office/powerpoint/2010/main" val="2909017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Affiliation diversity per paper refers to the variety of institutions, organizations, or universities associated with the authors of a given paper. A high affiliation diversity indicates that the authors of the paper come from different affiliations, suggesting a broad collaboration scope.</a:t>
            </a:r>
            <a:endParaRPr lang="en-US" dirty="0"/>
          </a:p>
        </p:txBody>
      </p:sp>
      <p:sp>
        <p:nvSpPr>
          <p:cNvPr id="4" name="Slide Number Placeholder 3"/>
          <p:cNvSpPr>
            <a:spLocks noGrp="1"/>
          </p:cNvSpPr>
          <p:nvPr>
            <p:ph type="sldNum" sz="quarter" idx="5"/>
          </p:nvPr>
        </p:nvSpPr>
        <p:spPr/>
        <p:txBody>
          <a:bodyPr/>
          <a:lstStyle/>
          <a:p>
            <a:fld id="{2A8285C8-9197-4234-B9F2-93F9C681C286}" type="slidenum">
              <a:rPr lang="en-US" smtClean="0"/>
              <a:t>19</a:t>
            </a:fld>
            <a:endParaRPr lang="en-US"/>
          </a:p>
        </p:txBody>
      </p:sp>
    </p:spTree>
    <p:extLst>
      <p:ext uri="{BB962C8B-B14F-4D97-AF65-F5344CB8AC3E}">
        <p14:creationId xmlns:p14="http://schemas.microsoft.com/office/powerpoint/2010/main" val="2694197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Data Enhancements:</a:t>
            </a:r>
          </a:p>
          <a:p>
            <a:pPr algn="l">
              <a:buFont typeface="+mj-lt"/>
              <a:buAutoNum type="arabicPeriod"/>
            </a:pPr>
            <a:r>
              <a:rPr lang="en-US" b="1" i="0" dirty="0">
                <a:solidFill>
                  <a:srgbClr val="374151"/>
                </a:solidFill>
                <a:effectLst/>
                <a:latin typeface="Söhne"/>
              </a:rPr>
              <a:t>Time Period Categorization</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The papers were categorized into three periods based on their publication year: Pre-COVID (before 2020), During COVID (2020), and Post-COVID (after 2020).</a:t>
            </a:r>
          </a:p>
          <a:p>
            <a:pPr marL="742950" lvl="1" indent="-285750" algn="l">
              <a:buFont typeface="+mj-lt"/>
              <a:buAutoNum type="arabicPeriod"/>
            </a:pPr>
            <a:r>
              <a:rPr lang="en-US" b="0" i="0" dirty="0">
                <a:solidFill>
                  <a:srgbClr val="374151"/>
                </a:solidFill>
                <a:effectLst/>
                <a:latin typeface="Söhne"/>
              </a:rPr>
              <a:t>Distribution: 545 papers are from the Post-COVID period, 330 from the Pre-COVID period, and 129 from the During COVID period.</a:t>
            </a:r>
          </a:p>
          <a:p>
            <a:pPr algn="l">
              <a:buFont typeface="+mj-lt"/>
              <a:buAutoNum type="arabicPeriod"/>
            </a:pPr>
            <a:r>
              <a:rPr lang="en-US" b="1" i="0" dirty="0">
                <a:solidFill>
                  <a:srgbClr val="374151"/>
                </a:solidFill>
                <a:effectLst/>
                <a:latin typeface="Söhne"/>
              </a:rPr>
              <a:t>Authors and Affiliations Extraction</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A new processing step extracted individual authors and their respective affiliations from the Authors with Affiliations column and added them as new columns Authors and Affiliations.</a:t>
            </a:r>
          </a:p>
          <a:p>
            <a:endParaRPr lang="en-US" dirty="0"/>
          </a:p>
          <a:p>
            <a:pPr algn="l"/>
            <a:r>
              <a:rPr lang="en-US" b="1" i="0" dirty="0">
                <a:effectLst/>
                <a:latin typeface="Söhne"/>
              </a:rPr>
              <a:t>Visualizations:</a:t>
            </a:r>
          </a:p>
          <a:p>
            <a:pPr algn="l">
              <a:buFont typeface="+mj-lt"/>
              <a:buAutoNum type="arabicPeriod"/>
            </a:pPr>
            <a:r>
              <a:rPr lang="en-US" b="1" i="0" dirty="0">
                <a:solidFill>
                  <a:srgbClr val="374151"/>
                </a:solidFill>
                <a:effectLst/>
                <a:latin typeface="Söhne"/>
              </a:rPr>
              <a:t>Distribution of Papers Across Time Periods</a:t>
            </a:r>
            <a:r>
              <a:rPr lang="en-US" b="0" i="0" dirty="0">
                <a:solidFill>
                  <a:srgbClr val="374151"/>
                </a:solidFill>
                <a:effectLst/>
                <a:latin typeface="Söhne"/>
              </a:rPr>
              <a:t>: </a:t>
            </a:r>
          </a:p>
          <a:p>
            <a:pPr marL="742950" lvl="1" indent="-285750" algn="l">
              <a:buFont typeface="+mj-lt"/>
              <a:buAutoNum type="arabicPeriod"/>
            </a:pPr>
            <a:r>
              <a:rPr lang="en-US" b="0" i="0" dirty="0">
                <a:solidFill>
                  <a:srgbClr val="374151"/>
                </a:solidFill>
                <a:effectLst/>
                <a:latin typeface="Söhne"/>
              </a:rPr>
              <a:t>The majority of the papers are from the Post-COVID period, followed by Pre-COVID, with the least number of papers from the During COVID period.</a:t>
            </a:r>
          </a:p>
          <a:p>
            <a:pPr algn="l">
              <a:buFont typeface="+mj-lt"/>
              <a:buAutoNum type="arabicPeriod"/>
            </a:pPr>
            <a:r>
              <a:rPr lang="en-US" b="1" i="0" dirty="0">
                <a:solidFill>
                  <a:srgbClr val="374151"/>
                </a:solidFill>
                <a:effectLst/>
                <a:latin typeface="Söhne"/>
              </a:rPr>
              <a:t>Average Citation Counts Across Time Periods</a:t>
            </a:r>
            <a:r>
              <a:rPr lang="en-US" b="0" i="0" dirty="0">
                <a:solidFill>
                  <a:srgbClr val="374151"/>
                </a:solidFill>
                <a:effectLst/>
                <a:latin typeface="Söhne"/>
              </a:rPr>
              <a:t>: </a:t>
            </a:r>
          </a:p>
          <a:p>
            <a:pPr marL="742950" lvl="1" indent="-285750" algn="l">
              <a:buFont typeface="+mj-lt"/>
              <a:buAutoNum type="arabicPeriod"/>
            </a:pPr>
            <a:r>
              <a:rPr lang="en-US" b="0" i="0" dirty="0">
                <a:solidFill>
                  <a:srgbClr val="374151"/>
                </a:solidFill>
                <a:effectLst/>
                <a:latin typeface="Söhne"/>
              </a:rPr>
              <a:t>The bar chart showcases the average citation counts of papers across the three periods.</a:t>
            </a:r>
          </a:p>
          <a:p>
            <a:endParaRPr lang="en-US" dirty="0"/>
          </a:p>
        </p:txBody>
      </p:sp>
      <p:sp>
        <p:nvSpPr>
          <p:cNvPr id="4" name="Slide Number Placeholder 3"/>
          <p:cNvSpPr>
            <a:spLocks noGrp="1"/>
          </p:cNvSpPr>
          <p:nvPr>
            <p:ph type="sldNum" sz="quarter" idx="5"/>
          </p:nvPr>
        </p:nvSpPr>
        <p:spPr/>
        <p:txBody>
          <a:bodyPr/>
          <a:lstStyle/>
          <a:p>
            <a:fld id="{2A8285C8-9197-4234-B9F2-93F9C681C286}" type="slidenum">
              <a:rPr lang="en-US" smtClean="0"/>
              <a:t>2</a:t>
            </a:fld>
            <a:endParaRPr lang="en-US"/>
          </a:p>
        </p:txBody>
      </p:sp>
    </p:spTree>
    <p:extLst>
      <p:ext uri="{BB962C8B-B14F-4D97-AF65-F5344CB8AC3E}">
        <p14:creationId xmlns:p14="http://schemas.microsoft.com/office/powerpoint/2010/main" val="140507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Most paper titles have lengths between 50 to 100 characters.</a:t>
            </a:r>
          </a:p>
          <a:p>
            <a:pPr algn="l">
              <a:buFont typeface="Arial" panose="020B0604020202020204" pitchFamily="34" charset="0"/>
              <a:buChar char="•"/>
            </a:pPr>
            <a:r>
              <a:rPr lang="en-US" b="0" i="0" dirty="0">
                <a:solidFill>
                  <a:srgbClr val="374151"/>
                </a:solidFill>
                <a:effectLst/>
                <a:latin typeface="Söhne"/>
              </a:rPr>
              <a:t>There are a few titles that are notably shorter or longer, but the majority of titles fall within the mentioned range.</a:t>
            </a:r>
          </a:p>
        </p:txBody>
      </p:sp>
      <p:sp>
        <p:nvSpPr>
          <p:cNvPr id="4" name="Slide Number Placeholder 3"/>
          <p:cNvSpPr>
            <a:spLocks noGrp="1"/>
          </p:cNvSpPr>
          <p:nvPr>
            <p:ph type="sldNum" sz="quarter" idx="5"/>
          </p:nvPr>
        </p:nvSpPr>
        <p:spPr/>
        <p:txBody>
          <a:bodyPr/>
          <a:lstStyle/>
          <a:p>
            <a:fld id="{2A8285C8-9197-4234-B9F2-93F9C681C286}" type="slidenum">
              <a:rPr lang="en-US" smtClean="0"/>
              <a:t>3</a:t>
            </a:fld>
            <a:endParaRPr lang="en-US"/>
          </a:p>
        </p:txBody>
      </p:sp>
    </p:spTree>
    <p:extLst>
      <p:ext uri="{BB962C8B-B14F-4D97-AF65-F5344CB8AC3E}">
        <p14:creationId xmlns:p14="http://schemas.microsoft.com/office/powerpoint/2010/main" val="1491319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visualization depicts the top 10 most cited papers. These papers have the highest citation counts, indicating their potential significance and impact in the field.</a:t>
            </a:r>
          </a:p>
        </p:txBody>
      </p:sp>
      <p:sp>
        <p:nvSpPr>
          <p:cNvPr id="4" name="Slide Number Placeholder 3"/>
          <p:cNvSpPr>
            <a:spLocks noGrp="1"/>
          </p:cNvSpPr>
          <p:nvPr>
            <p:ph type="sldNum" sz="quarter" idx="5"/>
          </p:nvPr>
        </p:nvSpPr>
        <p:spPr/>
        <p:txBody>
          <a:bodyPr/>
          <a:lstStyle/>
          <a:p>
            <a:fld id="{2A8285C8-9197-4234-B9F2-93F9C681C286}" type="slidenum">
              <a:rPr lang="en-US" smtClean="0"/>
              <a:t>4</a:t>
            </a:fld>
            <a:endParaRPr lang="en-US"/>
          </a:p>
        </p:txBody>
      </p:sp>
    </p:spTree>
    <p:extLst>
      <p:ext uri="{BB962C8B-B14F-4D97-AF65-F5344CB8AC3E}">
        <p14:creationId xmlns:p14="http://schemas.microsoft.com/office/powerpoint/2010/main" val="149307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visualization depicts the top 10 most cited papers. These papers have the highest citation counts, indicating their potential significance and impact in the field.</a:t>
            </a:r>
          </a:p>
        </p:txBody>
      </p:sp>
      <p:sp>
        <p:nvSpPr>
          <p:cNvPr id="4" name="Slide Number Placeholder 3"/>
          <p:cNvSpPr>
            <a:spLocks noGrp="1"/>
          </p:cNvSpPr>
          <p:nvPr>
            <p:ph type="sldNum" sz="quarter" idx="5"/>
          </p:nvPr>
        </p:nvSpPr>
        <p:spPr/>
        <p:txBody>
          <a:bodyPr/>
          <a:lstStyle/>
          <a:p>
            <a:fld id="{2A8285C8-9197-4234-B9F2-93F9C681C286}" type="slidenum">
              <a:rPr lang="en-US" smtClean="0"/>
              <a:t>5</a:t>
            </a:fld>
            <a:endParaRPr lang="en-US"/>
          </a:p>
        </p:txBody>
      </p:sp>
    </p:spTree>
    <p:extLst>
      <p:ext uri="{BB962C8B-B14F-4D97-AF65-F5344CB8AC3E}">
        <p14:creationId xmlns:p14="http://schemas.microsoft.com/office/powerpoint/2010/main" val="3935163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visualization depicts the top 10 most cited papers. These papers have the highest citation counts, indicating their potential significance and impact in the field.</a:t>
            </a:r>
          </a:p>
        </p:txBody>
      </p:sp>
      <p:sp>
        <p:nvSpPr>
          <p:cNvPr id="4" name="Slide Number Placeholder 3"/>
          <p:cNvSpPr>
            <a:spLocks noGrp="1"/>
          </p:cNvSpPr>
          <p:nvPr>
            <p:ph type="sldNum" sz="quarter" idx="5"/>
          </p:nvPr>
        </p:nvSpPr>
        <p:spPr/>
        <p:txBody>
          <a:bodyPr/>
          <a:lstStyle/>
          <a:p>
            <a:fld id="{2A8285C8-9197-4234-B9F2-93F9C681C286}" type="slidenum">
              <a:rPr lang="en-US" smtClean="0"/>
              <a:t>6</a:t>
            </a:fld>
            <a:endParaRPr lang="en-US"/>
          </a:p>
        </p:txBody>
      </p:sp>
    </p:spTree>
    <p:extLst>
      <p:ext uri="{BB962C8B-B14F-4D97-AF65-F5344CB8AC3E}">
        <p14:creationId xmlns:p14="http://schemas.microsoft.com/office/powerpoint/2010/main" val="369157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majority of authors have published only one paper in the dataset.</a:t>
            </a:r>
          </a:p>
          <a:p>
            <a:pPr algn="l">
              <a:buFont typeface="Arial" panose="020B0604020202020204" pitchFamily="34" charset="0"/>
              <a:buChar char="•"/>
            </a:pPr>
            <a:r>
              <a:rPr lang="en-US" b="0" i="0" dirty="0">
                <a:solidFill>
                  <a:srgbClr val="374151"/>
                </a:solidFill>
                <a:effectLst/>
                <a:latin typeface="Söhne"/>
              </a:rPr>
              <a:t>As the number of publications per author increases, the number of authors with that many publications decreases.</a:t>
            </a:r>
          </a:p>
          <a:p>
            <a:pPr algn="l">
              <a:buFont typeface="Arial" panose="020B0604020202020204" pitchFamily="34" charset="0"/>
              <a:buChar char="•"/>
            </a:pPr>
            <a:r>
              <a:rPr lang="en-US" b="0" i="0" dirty="0">
                <a:solidFill>
                  <a:srgbClr val="374151"/>
                </a:solidFill>
                <a:effectLst/>
                <a:latin typeface="Söhne"/>
              </a:rPr>
              <a:t>There are fewer authors who have published 2, 3, or more papers, with the count diminishing as the number of publications increases.</a:t>
            </a:r>
          </a:p>
        </p:txBody>
      </p:sp>
      <p:sp>
        <p:nvSpPr>
          <p:cNvPr id="4" name="Slide Number Placeholder 3"/>
          <p:cNvSpPr>
            <a:spLocks noGrp="1"/>
          </p:cNvSpPr>
          <p:nvPr>
            <p:ph type="sldNum" sz="quarter" idx="5"/>
          </p:nvPr>
        </p:nvSpPr>
        <p:spPr/>
        <p:txBody>
          <a:bodyPr/>
          <a:lstStyle/>
          <a:p>
            <a:fld id="{2A8285C8-9197-4234-B9F2-93F9C681C286}" type="slidenum">
              <a:rPr lang="en-US" smtClean="0"/>
              <a:t>7</a:t>
            </a:fld>
            <a:endParaRPr lang="en-US"/>
          </a:p>
        </p:txBody>
      </p:sp>
    </p:spTree>
    <p:extLst>
      <p:ext uri="{BB962C8B-B14F-4D97-AF65-F5344CB8AC3E}">
        <p14:creationId xmlns:p14="http://schemas.microsoft.com/office/powerpoint/2010/main" val="3208925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bar chart showcases the distribution of unique keywords used in papers for each year:</a:t>
            </a:r>
          </a:p>
          <a:p>
            <a:pPr algn="l">
              <a:buFont typeface="Arial" panose="020B0604020202020204" pitchFamily="34" charset="0"/>
              <a:buChar char="•"/>
            </a:pPr>
            <a:r>
              <a:rPr lang="en-US" b="0" i="0" dirty="0">
                <a:solidFill>
                  <a:srgbClr val="374151"/>
                </a:solidFill>
                <a:effectLst/>
                <a:latin typeface="Söhne"/>
              </a:rPr>
              <a:t>There's a general upward trend in the diversity of research topics, as indicated by the increasing number of unique keywords over the years.</a:t>
            </a:r>
          </a:p>
          <a:p>
            <a:pPr algn="l">
              <a:buFont typeface="Arial" panose="020B0604020202020204" pitchFamily="34" charset="0"/>
              <a:buChar char="•"/>
            </a:pPr>
            <a:r>
              <a:rPr lang="en-US" b="0" i="0" dirty="0">
                <a:solidFill>
                  <a:srgbClr val="374151"/>
                </a:solidFill>
                <a:effectLst/>
                <a:latin typeface="Söhne"/>
              </a:rPr>
              <a:t>2023 has the highest diversity of research topics, with the maximum number of unique keywords.</a:t>
            </a:r>
          </a:p>
          <a:p>
            <a:endParaRPr lang="en-US" dirty="0"/>
          </a:p>
        </p:txBody>
      </p:sp>
      <p:sp>
        <p:nvSpPr>
          <p:cNvPr id="4" name="Slide Number Placeholder 3"/>
          <p:cNvSpPr>
            <a:spLocks noGrp="1"/>
          </p:cNvSpPr>
          <p:nvPr>
            <p:ph type="sldNum" sz="quarter" idx="5"/>
          </p:nvPr>
        </p:nvSpPr>
        <p:spPr/>
        <p:txBody>
          <a:bodyPr/>
          <a:lstStyle/>
          <a:p>
            <a:fld id="{2A8285C8-9197-4234-B9F2-93F9C681C286}" type="slidenum">
              <a:rPr lang="en-US" smtClean="0"/>
              <a:t>9</a:t>
            </a:fld>
            <a:endParaRPr lang="en-US"/>
          </a:p>
        </p:txBody>
      </p:sp>
    </p:spTree>
    <p:extLst>
      <p:ext uri="{BB962C8B-B14F-4D97-AF65-F5344CB8AC3E}">
        <p14:creationId xmlns:p14="http://schemas.microsoft.com/office/powerpoint/2010/main" val="1717355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plot showcases the evolution of the top keywords over the three distinct time periods: Pre-COVID, During COVID, and Post-COVID.</a:t>
            </a:r>
          </a:p>
          <a:p>
            <a:pPr algn="l"/>
            <a:r>
              <a:rPr lang="en-US" b="1" i="0" dirty="0">
                <a:solidFill>
                  <a:srgbClr val="374151"/>
                </a:solidFill>
                <a:effectLst/>
                <a:latin typeface="Söhne"/>
              </a:rPr>
              <a:t>Description</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The line chart captures the trend of the ten most frequent keywords identified earlier across the three periods.</a:t>
            </a:r>
          </a:p>
          <a:p>
            <a:pPr algn="l">
              <a:buFont typeface="Arial" panose="020B0604020202020204" pitchFamily="34" charset="0"/>
              <a:buChar char="•"/>
            </a:pPr>
            <a:r>
              <a:rPr lang="en-US" b="0" i="0" dirty="0">
                <a:solidFill>
                  <a:srgbClr val="374151"/>
                </a:solidFill>
                <a:effectLst/>
                <a:latin typeface="Söhne"/>
              </a:rPr>
              <a:t>Each keyword's trend line is uniquely colored, allowing for easy distinction between keywords.</a:t>
            </a:r>
          </a:p>
          <a:p>
            <a:pPr algn="l">
              <a:buFont typeface="Arial" panose="020B0604020202020204" pitchFamily="34" charset="0"/>
              <a:buChar char="•"/>
            </a:pPr>
            <a:r>
              <a:rPr lang="en-US" b="0" i="0" dirty="0">
                <a:solidFill>
                  <a:srgbClr val="374151"/>
                </a:solidFill>
                <a:effectLst/>
                <a:latin typeface="Söhne"/>
              </a:rPr>
              <a:t>The inclusion of markers ("o") on the lines helps highlight the specific counts for each period.</a:t>
            </a:r>
          </a:p>
          <a:p>
            <a:pPr algn="l">
              <a:buFont typeface="Arial" panose="020B0604020202020204" pitchFamily="34" charset="0"/>
              <a:buChar char="•"/>
            </a:pPr>
            <a:r>
              <a:rPr lang="en-US" b="0" i="0" dirty="0">
                <a:solidFill>
                  <a:srgbClr val="374151"/>
                </a:solidFill>
                <a:effectLst/>
                <a:latin typeface="Söhne"/>
              </a:rPr>
              <a:t>From a glance, it is evident that some keywords have seen increased mentions post-COVID, while others have remained relatively consistent or even decreased.</a:t>
            </a:r>
          </a:p>
          <a:p>
            <a:pPr algn="l"/>
            <a:r>
              <a:rPr lang="en-US" b="0" i="0" dirty="0">
                <a:solidFill>
                  <a:srgbClr val="374151"/>
                </a:solidFill>
                <a:effectLst/>
                <a:latin typeface="Söhne"/>
              </a:rPr>
              <a:t>This chart provides a clear perspective on the shifting research focus over the seven-year span and can be instrumental in understanding the impact of the COVID-19 pandemic on research topics within the ICSE community.</a:t>
            </a:r>
          </a:p>
        </p:txBody>
      </p:sp>
      <p:sp>
        <p:nvSpPr>
          <p:cNvPr id="4" name="Slide Number Placeholder 3"/>
          <p:cNvSpPr>
            <a:spLocks noGrp="1"/>
          </p:cNvSpPr>
          <p:nvPr>
            <p:ph type="sldNum" sz="quarter" idx="5"/>
          </p:nvPr>
        </p:nvSpPr>
        <p:spPr/>
        <p:txBody>
          <a:bodyPr/>
          <a:lstStyle/>
          <a:p>
            <a:fld id="{2A8285C8-9197-4234-B9F2-93F9C681C286}" type="slidenum">
              <a:rPr lang="en-US" smtClean="0"/>
              <a:t>10</a:t>
            </a:fld>
            <a:endParaRPr lang="en-US"/>
          </a:p>
        </p:txBody>
      </p:sp>
    </p:spTree>
    <p:extLst>
      <p:ext uri="{BB962C8B-B14F-4D97-AF65-F5344CB8AC3E}">
        <p14:creationId xmlns:p14="http://schemas.microsoft.com/office/powerpoint/2010/main" val="248704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3B81-068C-27B5-0CD0-FBC944F002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5743D2-68D7-AE9F-76D6-F95D452B81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401589-D433-014E-896E-A1ED79C3115B}"/>
              </a:ext>
            </a:extLst>
          </p:cNvPr>
          <p:cNvSpPr>
            <a:spLocks noGrp="1"/>
          </p:cNvSpPr>
          <p:nvPr>
            <p:ph type="dt" sz="half" idx="10"/>
          </p:nvPr>
        </p:nvSpPr>
        <p:spPr/>
        <p:txBody>
          <a:bodyPr/>
          <a:lstStyle/>
          <a:p>
            <a:fld id="{A151469D-8791-4374-BD80-9AF7E7BC83E5}" type="datetimeFigureOut">
              <a:rPr lang="en-US" smtClean="0"/>
              <a:t>10/25/2023</a:t>
            </a:fld>
            <a:endParaRPr lang="en-US"/>
          </a:p>
        </p:txBody>
      </p:sp>
      <p:sp>
        <p:nvSpPr>
          <p:cNvPr id="5" name="Footer Placeholder 4">
            <a:extLst>
              <a:ext uri="{FF2B5EF4-FFF2-40B4-BE49-F238E27FC236}">
                <a16:creationId xmlns:a16="http://schemas.microsoft.com/office/drawing/2014/main" id="{1933D64B-13A3-80FE-7CCA-543E10BC6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B4FB6C-DA0C-461B-5C10-422AE57F47E9}"/>
              </a:ext>
            </a:extLst>
          </p:cNvPr>
          <p:cNvSpPr>
            <a:spLocks noGrp="1"/>
          </p:cNvSpPr>
          <p:nvPr>
            <p:ph type="sldNum" sz="quarter" idx="12"/>
          </p:nvPr>
        </p:nvSpPr>
        <p:spPr/>
        <p:txBody>
          <a:bodyPr/>
          <a:lstStyle/>
          <a:p>
            <a:fld id="{8100515C-8B4F-496F-A526-7DF9302D008D}" type="slidenum">
              <a:rPr lang="en-US" smtClean="0"/>
              <a:t>‹#›</a:t>
            </a:fld>
            <a:endParaRPr lang="en-US"/>
          </a:p>
        </p:txBody>
      </p:sp>
    </p:spTree>
    <p:extLst>
      <p:ext uri="{BB962C8B-B14F-4D97-AF65-F5344CB8AC3E}">
        <p14:creationId xmlns:p14="http://schemas.microsoft.com/office/powerpoint/2010/main" val="2068532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E252F-D3D3-443D-BF00-76A569A6C0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47F437-396A-084C-8A2C-D207E08018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C4CCD-E591-063E-878B-BC086BA3A601}"/>
              </a:ext>
            </a:extLst>
          </p:cNvPr>
          <p:cNvSpPr>
            <a:spLocks noGrp="1"/>
          </p:cNvSpPr>
          <p:nvPr>
            <p:ph type="dt" sz="half" idx="10"/>
          </p:nvPr>
        </p:nvSpPr>
        <p:spPr/>
        <p:txBody>
          <a:bodyPr/>
          <a:lstStyle/>
          <a:p>
            <a:fld id="{A151469D-8791-4374-BD80-9AF7E7BC83E5}" type="datetimeFigureOut">
              <a:rPr lang="en-US" smtClean="0"/>
              <a:t>10/25/2023</a:t>
            </a:fld>
            <a:endParaRPr lang="en-US"/>
          </a:p>
        </p:txBody>
      </p:sp>
      <p:sp>
        <p:nvSpPr>
          <p:cNvPr id="5" name="Footer Placeholder 4">
            <a:extLst>
              <a:ext uri="{FF2B5EF4-FFF2-40B4-BE49-F238E27FC236}">
                <a16:creationId xmlns:a16="http://schemas.microsoft.com/office/drawing/2014/main" id="{A19597A9-C116-C5AB-9A81-BDF31652F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13786-F1E4-15BB-9129-8223FA29F846}"/>
              </a:ext>
            </a:extLst>
          </p:cNvPr>
          <p:cNvSpPr>
            <a:spLocks noGrp="1"/>
          </p:cNvSpPr>
          <p:nvPr>
            <p:ph type="sldNum" sz="quarter" idx="12"/>
          </p:nvPr>
        </p:nvSpPr>
        <p:spPr/>
        <p:txBody>
          <a:bodyPr/>
          <a:lstStyle/>
          <a:p>
            <a:fld id="{8100515C-8B4F-496F-A526-7DF9302D008D}" type="slidenum">
              <a:rPr lang="en-US" smtClean="0"/>
              <a:t>‹#›</a:t>
            </a:fld>
            <a:endParaRPr lang="en-US"/>
          </a:p>
        </p:txBody>
      </p:sp>
    </p:spTree>
    <p:extLst>
      <p:ext uri="{BB962C8B-B14F-4D97-AF65-F5344CB8AC3E}">
        <p14:creationId xmlns:p14="http://schemas.microsoft.com/office/powerpoint/2010/main" val="4190145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77D0F-4EFF-F9E7-E077-EAFD2B9E83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C179C5-111E-66B2-8E24-4DA851406A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B9019-4449-4499-F22B-70A82673B1FF}"/>
              </a:ext>
            </a:extLst>
          </p:cNvPr>
          <p:cNvSpPr>
            <a:spLocks noGrp="1"/>
          </p:cNvSpPr>
          <p:nvPr>
            <p:ph type="dt" sz="half" idx="10"/>
          </p:nvPr>
        </p:nvSpPr>
        <p:spPr/>
        <p:txBody>
          <a:bodyPr/>
          <a:lstStyle/>
          <a:p>
            <a:fld id="{A151469D-8791-4374-BD80-9AF7E7BC83E5}" type="datetimeFigureOut">
              <a:rPr lang="en-US" smtClean="0"/>
              <a:t>10/25/2023</a:t>
            </a:fld>
            <a:endParaRPr lang="en-US"/>
          </a:p>
        </p:txBody>
      </p:sp>
      <p:sp>
        <p:nvSpPr>
          <p:cNvPr id="5" name="Footer Placeholder 4">
            <a:extLst>
              <a:ext uri="{FF2B5EF4-FFF2-40B4-BE49-F238E27FC236}">
                <a16:creationId xmlns:a16="http://schemas.microsoft.com/office/drawing/2014/main" id="{3021267A-E819-7E6B-7986-4475E93F7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643DE-E36B-5480-3F0F-CFEE6E98BB73}"/>
              </a:ext>
            </a:extLst>
          </p:cNvPr>
          <p:cNvSpPr>
            <a:spLocks noGrp="1"/>
          </p:cNvSpPr>
          <p:nvPr>
            <p:ph type="sldNum" sz="quarter" idx="12"/>
          </p:nvPr>
        </p:nvSpPr>
        <p:spPr/>
        <p:txBody>
          <a:bodyPr/>
          <a:lstStyle/>
          <a:p>
            <a:fld id="{8100515C-8B4F-496F-A526-7DF9302D008D}" type="slidenum">
              <a:rPr lang="en-US" smtClean="0"/>
              <a:t>‹#›</a:t>
            </a:fld>
            <a:endParaRPr lang="en-US"/>
          </a:p>
        </p:txBody>
      </p:sp>
    </p:spTree>
    <p:extLst>
      <p:ext uri="{BB962C8B-B14F-4D97-AF65-F5344CB8AC3E}">
        <p14:creationId xmlns:p14="http://schemas.microsoft.com/office/powerpoint/2010/main" val="3076005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DD2F-EE43-CFC6-A182-D39BAEC745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01FB76-322D-65E7-A34F-F420262B00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5C41C-60F1-A1C3-D9F3-5B7E33C3BDA1}"/>
              </a:ext>
            </a:extLst>
          </p:cNvPr>
          <p:cNvSpPr>
            <a:spLocks noGrp="1"/>
          </p:cNvSpPr>
          <p:nvPr>
            <p:ph type="dt" sz="half" idx="10"/>
          </p:nvPr>
        </p:nvSpPr>
        <p:spPr/>
        <p:txBody>
          <a:bodyPr/>
          <a:lstStyle/>
          <a:p>
            <a:fld id="{A151469D-8791-4374-BD80-9AF7E7BC83E5}" type="datetimeFigureOut">
              <a:rPr lang="en-US" smtClean="0"/>
              <a:t>10/25/2023</a:t>
            </a:fld>
            <a:endParaRPr lang="en-US"/>
          </a:p>
        </p:txBody>
      </p:sp>
      <p:sp>
        <p:nvSpPr>
          <p:cNvPr id="5" name="Footer Placeholder 4">
            <a:extLst>
              <a:ext uri="{FF2B5EF4-FFF2-40B4-BE49-F238E27FC236}">
                <a16:creationId xmlns:a16="http://schemas.microsoft.com/office/drawing/2014/main" id="{4166FC07-9DD8-545A-6733-5C311A7CBF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FDE91-8818-81A9-C5CB-5BDC3A9B9228}"/>
              </a:ext>
            </a:extLst>
          </p:cNvPr>
          <p:cNvSpPr>
            <a:spLocks noGrp="1"/>
          </p:cNvSpPr>
          <p:nvPr>
            <p:ph type="sldNum" sz="quarter" idx="12"/>
          </p:nvPr>
        </p:nvSpPr>
        <p:spPr/>
        <p:txBody>
          <a:bodyPr/>
          <a:lstStyle/>
          <a:p>
            <a:fld id="{8100515C-8B4F-496F-A526-7DF9302D008D}" type="slidenum">
              <a:rPr lang="en-US" smtClean="0"/>
              <a:t>‹#›</a:t>
            </a:fld>
            <a:endParaRPr lang="en-US"/>
          </a:p>
        </p:txBody>
      </p:sp>
    </p:spTree>
    <p:extLst>
      <p:ext uri="{BB962C8B-B14F-4D97-AF65-F5344CB8AC3E}">
        <p14:creationId xmlns:p14="http://schemas.microsoft.com/office/powerpoint/2010/main" val="3523268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826-AB0A-30D9-5402-E4DEF72A9C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6841D2-BBCC-B3B4-2792-3BACDFF4F3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2D718C-22A9-1F0F-9CE6-702890B73D44}"/>
              </a:ext>
            </a:extLst>
          </p:cNvPr>
          <p:cNvSpPr>
            <a:spLocks noGrp="1"/>
          </p:cNvSpPr>
          <p:nvPr>
            <p:ph type="dt" sz="half" idx="10"/>
          </p:nvPr>
        </p:nvSpPr>
        <p:spPr/>
        <p:txBody>
          <a:bodyPr/>
          <a:lstStyle/>
          <a:p>
            <a:fld id="{A151469D-8791-4374-BD80-9AF7E7BC83E5}" type="datetimeFigureOut">
              <a:rPr lang="en-US" smtClean="0"/>
              <a:t>10/25/2023</a:t>
            </a:fld>
            <a:endParaRPr lang="en-US"/>
          </a:p>
        </p:txBody>
      </p:sp>
      <p:sp>
        <p:nvSpPr>
          <p:cNvPr id="5" name="Footer Placeholder 4">
            <a:extLst>
              <a:ext uri="{FF2B5EF4-FFF2-40B4-BE49-F238E27FC236}">
                <a16:creationId xmlns:a16="http://schemas.microsoft.com/office/drawing/2014/main" id="{D0FE15E4-04C8-AE17-893E-C449F18E0F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61A570-6CFF-864E-80D2-CA5E7060F966}"/>
              </a:ext>
            </a:extLst>
          </p:cNvPr>
          <p:cNvSpPr>
            <a:spLocks noGrp="1"/>
          </p:cNvSpPr>
          <p:nvPr>
            <p:ph type="sldNum" sz="quarter" idx="12"/>
          </p:nvPr>
        </p:nvSpPr>
        <p:spPr/>
        <p:txBody>
          <a:bodyPr/>
          <a:lstStyle/>
          <a:p>
            <a:fld id="{8100515C-8B4F-496F-A526-7DF9302D008D}" type="slidenum">
              <a:rPr lang="en-US" smtClean="0"/>
              <a:t>‹#›</a:t>
            </a:fld>
            <a:endParaRPr lang="en-US"/>
          </a:p>
        </p:txBody>
      </p:sp>
    </p:spTree>
    <p:extLst>
      <p:ext uri="{BB962C8B-B14F-4D97-AF65-F5344CB8AC3E}">
        <p14:creationId xmlns:p14="http://schemas.microsoft.com/office/powerpoint/2010/main" val="3324635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62854-AD31-502D-0EF4-D33C00E6BC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0A3D33-7E18-F88D-A5AC-393A59FFE0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2C4E10-A49F-BECA-63DD-360D1A8CAB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E0A924-20C5-F674-C534-C56278E7C54E}"/>
              </a:ext>
            </a:extLst>
          </p:cNvPr>
          <p:cNvSpPr>
            <a:spLocks noGrp="1"/>
          </p:cNvSpPr>
          <p:nvPr>
            <p:ph type="dt" sz="half" idx="10"/>
          </p:nvPr>
        </p:nvSpPr>
        <p:spPr/>
        <p:txBody>
          <a:bodyPr/>
          <a:lstStyle/>
          <a:p>
            <a:fld id="{A151469D-8791-4374-BD80-9AF7E7BC83E5}" type="datetimeFigureOut">
              <a:rPr lang="en-US" smtClean="0"/>
              <a:t>10/25/2023</a:t>
            </a:fld>
            <a:endParaRPr lang="en-US"/>
          </a:p>
        </p:txBody>
      </p:sp>
      <p:sp>
        <p:nvSpPr>
          <p:cNvPr id="6" name="Footer Placeholder 5">
            <a:extLst>
              <a:ext uri="{FF2B5EF4-FFF2-40B4-BE49-F238E27FC236}">
                <a16:creationId xmlns:a16="http://schemas.microsoft.com/office/drawing/2014/main" id="{E3E58E54-7664-A1CF-4B27-3DBDAA160A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92D4F6-731B-CD7B-7523-8E826EAFBD17}"/>
              </a:ext>
            </a:extLst>
          </p:cNvPr>
          <p:cNvSpPr>
            <a:spLocks noGrp="1"/>
          </p:cNvSpPr>
          <p:nvPr>
            <p:ph type="sldNum" sz="quarter" idx="12"/>
          </p:nvPr>
        </p:nvSpPr>
        <p:spPr/>
        <p:txBody>
          <a:bodyPr/>
          <a:lstStyle/>
          <a:p>
            <a:fld id="{8100515C-8B4F-496F-A526-7DF9302D008D}" type="slidenum">
              <a:rPr lang="en-US" smtClean="0"/>
              <a:t>‹#›</a:t>
            </a:fld>
            <a:endParaRPr lang="en-US"/>
          </a:p>
        </p:txBody>
      </p:sp>
    </p:spTree>
    <p:extLst>
      <p:ext uri="{BB962C8B-B14F-4D97-AF65-F5344CB8AC3E}">
        <p14:creationId xmlns:p14="http://schemas.microsoft.com/office/powerpoint/2010/main" val="2497035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93FA-6717-B522-EFCA-A1460392FA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BD53DA-430D-0185-D418-61A5D90395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61BDB4-4182-EF2F-0087-FC4C890271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2E94E1-6F41-EE58-57A5-73AAD4C321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9DAE6B-FF97-4D79-A751-E6E8915354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534BA9-90CA-A737-062E-C17EDDE1E818}"/>
              </a:ext>
            </a:extLst>
          </p:cNvPr>
          <p:cNvSpPr>
            <a:spLocks noGrp="1"/>
          </p:cNvSpPr>
          <p:nvPr>
            <p:ph type="dt" sz="half" idx="10"/>
          </p:nvPr>
        </p:nvSpPr>
        <p:spPr/>
        <p:txBody>
          <a:bodyPr/>
          <a:lstStyle/>
          <a:p>
            <a:fld id="{A151469D-8791-4374-BD80-9AF7E7BC83E5}" type="datetimeFigureOut">
              <a:rPr lang="en-US" smtClean="0"/>
              <a:t>10/25/2023</a:t>
            </a:fld>
            <a:endParaRPr lang="en-US"/>
          </a:p>
        </p:txBody>
      </p:sp>
      <p:sp>
        <p:nvSpPr>
          <p:cNvPr id="8" name="Footer Placeholder 7">
            <a:extLst>
              <a:ext uri="{FF2B5EF4-FFF2-40B4-BE49-F238E27FC236}">
                <a16:creationId xmlns:a16="http://schemas.microsoft.com/office/drawing/2014/main" id="{38B0F10F-D2EF-A136-5F24-FCCC84848C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7765E7-2207-9EAE-95FE-CB4B6A370C69}"/>
              </a:ext>
            </a:extLst>
          </p:cNvPr>
          <p:cNvSpPr>
            <a:spLocks noGrp="1"/>
          </p:cNvSpPr>
          <p:nvPr>
            <p:ph type="sldNum" sz="quarter" idx="12"/>
          </p:nvPr>
        </p:nvSpPr>
        <p:spPr/>
        <p:txBody>
          <a:bodyPr/>
          <a:lstStyle/>
          <a:p>
            <a:fld id="{8100515C-8B4F-496F-A526-7DF9302D008D}" type="slidenum">
              <a:rPr lang="en-US" smtClean="0"/>
              <a:t>‹#›</a:t>
            </a:fld>
            <a:endParaRPr lang="en-US"/>
          </a:p>
        </p:txBody>
      </p:sp>
    </p:spTree>
    <p:extLst>
      <p:ext uri="{BB962C8B-B14F-4D97-AF65-F5344CB8AC3E}">
        <p14:creationId xmlns:p14="http://schemas.microsoft.com/office/powerpoint/2010/main" val="155951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8251-02AC-8771-DD35-447C9355A0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72B643-CABD-2A41-19C6-C6BE7166F035}"/>
              </a:ext>
            </a:extLst>
          </p:cNvPr>
          <p:cNvSpPr>
            <a:spLocks noGrp="1"/>
          </p:cNvSpPr>
          <p:nvPr>
            <p:ph type="dt" sz="half" idx="10"/>
          </p:nvPr>
        </p:nvSpPr>
        <p:spPr/>
        <p:txBody>
          <a:bodyPr/>
          <a:lstStyle/>
          <a:p>
            <a:fld id="{A151469D-8791-4374-BD80-9AF7E7BC83E5}" type="datetimeFigureOut">
              <a:rPr lang="en-US" smtClean="0"/>
              <a:t>10/25/2023</a:t>
            </a:fld>
            <a:endParaRPr lang="en-US"/>
          </a:p>
        </p:txBody>
      </p:sp>
      <p:sp>
        <p:nvSpPr>
          <p:cNvPr id="4" name="Footer Placeholder 3">
            <a:extLst>
              <a:ext uri="{FF2B5EF4-FFF2-40B4-BE49-F238E27FC236}">
                <a16:creationId xmlns:a16="http://schemas.microsoft.com/office/drawing/2014/main" id="{00AD5CDF-9158-E8E9-8D77-89DC65201D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EE44E3-BAB5-E889-C953-2A32F7D3BAC5}"/>
              </a:ext>
            </a:extLst>
          </p:cNvPr>
          <p:cNvSpPr>
            <a:spLocks noGrp="1"/>
          </p:cNvSpPr>
          <p:nvPr>
            <p:ph type="sldNum" sz="quarter" idx="12"/>
          </p:nvPr>
        </p:nvSpPr>
        <p:spPr/>
        <p:txBody>
          <a:bodyPr/>
          <a:lstStyle/>
          <a:p>
            <a:fld id="{8100515C-8B4F-496F-A526-7DF9302D008D}" type="slidenum">
              <a:rPr lang="en-US" smtClean="0"/>
              <a:t>‹#›</a:t>
            </a:fld>
            <a:endParaRPr lang="en-US"/>
          </a:p>
        </p:txBody>
      </p:sp>
    </p:spTree>
    <p:extLst>
      <p:ext uri="{BB962C8B-B14F-4D97-AF65-F5344CB8AC3E}">
        <p14:creationId xmlns:p14="http://schemas.microsoft.com/office/powerpoint/2010/main" val="2200445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E15D50-122E-AC30-F693-15E28FD9997D}"/>
              </a:ext>
            </a:extLst>
          </p:cNvPr>
          <p:cNvSpPr>
            <a:spLocks noGrp="1"/>
          </p:cNvSpPr>
          <p:nvPr>
            <p:ph type="dt" sz="half" idx="10"/>
          </p:nvPr>
        </p:nvSpPr>
        <p:spPr/>
        <p:txBody>
          <a:bodyPr/>
          <a:lstStyle/>
          <a:p>
            <a:fld id="{A151469D-8791-4374-BD80-9AF7E7BC83E5}" type="datetimeFigureOut">
              <a:rPr lang="en-US" smtClean="0"/>
              <a:t>10/25/2023</a:t>
            </a:fld>
            <a:endParaRPr lang="en-US"/>
          </a:p>
        </p:txBody>
      </p:sp>
      <p:sp>
        <p:nvSpPr>
          <p:cNvPr id="3" name="Footer Placeholder 2">
            <a:extLst>
              <a:ext uri="{FF2B5EF4-FFF2-40B4-BE49-F238E27FC236}">
                <a16:creationId xmlns:a16="http://schemas.microsoft.com/office/drawing/2014/main" id="{5C0C9EAF-10FF-DA64-DBE0-07F08179B0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61D39F-B92F-DA63-FAC4-20FD74155777}"/>
              </a:ext>
            </a:extLst>
          </p:cNvPr>
          <p:cNvSpPr>
            <a:spLocks noGrp="1"/>
          </p:cNvSpPr>
          <p:nvPr>
            <p:ph type="sldNum" sz="quarter" idx="12"/>
          </p:nvPr>
        </p:nvSpPr>
        <p:spPr/>
        <p:txBody>
          <a:bodyPr/>
          <a:lstStyle/>
          <a:p>
            <a:fld id="{8100515C-8B4F-496F-A526-7DF9302D008D}" type="slidenum">
              <a:rPr lang="en-US" smtClean="0"/>
              <a:t>‹#›</a:t>
            </a:fld>
            <a:endParaRPr lang="en-US"/>
          </a:p>
        </p:txBody>
      </p:sp>
    </p:spTree>
    <p:extLst>
      <p:ext uri="{BB962C8B-B14F-4D97-AF65-F5344CB8AC3E}">
        <p14:creationId xmlns:p14="http://schemas.microsoft.com/office/powerpoint/2010/main" val="599887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B1F7-C310-26E7-2E6E-FFB61B1061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A7B3B-A8BC-EF48-BDA2-F6C34EC362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ABE441-87A9-BBF7-567E-F24B8BECD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1AE4D3-B13F-E71F-450C-369DE60AF316}"/>
              </a:ext>
            </a:extLst>
          </p:cNvPr>
          <p:cNvSpPr>
            <a:spLocks noGrp="1"/>
          </p:cNvSpPr>
          <p:nvPr>
            <p:ph type="dt" sz="half" idx="10"/>
          </p:nvPr>
        </p:nvSpPr>
        <p:spPr/>
        <p:txBody>
          <a:bodyPr/>
          <a:lstStyle/>
          <a:p>
            <a:fld id="{A151469D-8791-4374-BD80-9AF7E7BC83E5}" type="datetimeFigureOut">
              <a:rPr lang="en-US" smtClean="0"/>
              <a:t>10/25/2023</a:t>
            </a:fld>
            <a:endParaRPr lang="en-US"/>
          </a:p>
        </p:txBody>
      </p:sp>
      <p:sp>
        <p:nvSpPr>
          <p:cNvPr id="6" name="Footer Placeholder 5">
            <a:extLst>
              <a:ext uri="{FF2B5EF4-FFF2-40B4-BE49-F238E27FC236}">
                <a16:creationId xmlns:a16="http://schemas.microsoft.com/office/drawing/2014/main" id="{C2790ACF-0F21-6548-646B-A356874F3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C8FC6B-378F-062D-5D59-25A62442AAA7}"/>
              </a:ext>
            </a:extLst>
          </p:cNvPr>
          <p:cNvSpPr>
            <a:spLocks noGrp="1"/>
          </p:cNvSpPr>
          <p:nvPr>
            <p:ph type="sldNum" sz="quarter" idx="12"/>
          </p:nvPr>
        </p:nvSpPr>
        <p:spPr/>
        <p:txBody>
          <a:bodyPr/>
          <a:lstStyle/>
          <a:p>
            <a:fld id="{8100515C-8B4F-496F-A526-7DF9302D008D}" type="slidenum">
              <a:rPr lang="en-US" smtClean="0"/>
              <a:t>‹#›</a:t>
            </a:fld>
            <a:endParaRPr lang="en-US"/>
          </a:p>
        </p:txBody>
      </p:sp>
    </p:spTree>
    <p:extLst>
      <p:ext uri="{BB962C8B-B14F-4D97-AF65-F5344CB8AC3E}">
        <p14:creationId xmlns:p14="http://schemas.microsoft.com/office/powerpoint/2010/main" val="3832021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81AD-422E-4EB4-7B44-5C47E4910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E1FDE4-0D7E-97AC-8799-465E20AFA5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DA67E7-D253-20D9-6B2E-70D93D00C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99215-170F-BF83-FB43-BDC3E9A315D1}"/>
              </a:ext>
            </a:extLst>
          </p:cNvPr>
          <p:cNvSpPr>
            <a:spLocks noGrp="1"/>
          </p:cNvSpPr>
          <p:nvPr>
            <p:ph type="dt" sz="half" idx="10"/>
          </p:nvPr>
        </p:nvSpPr>
        <p:spPr/>
        <p:txBody>
          <a:bodyPr/>
          <a:lstStyle/>
          <a:p>
            <a:fld id="{A151469D-8791-4374-BD80-9AF7E7BC83E5}" type="datetimeFigureOut">
              <a:rPr lang="en-US" smtClean="0"/>
              <a:t>10/25/2023</a:t>
            </a:fld>
            <a:endParaRPr lang="en-US"/>
          </a:p>
        </p:txBody>
      </p:sp>
      <p:sp>
        <p:nvSpPr>
          <p:cNvPr id="6" name="Footer Placeholder 5">
            <a:extLst>
              <a:ext uri="{FF2B5EF4-FFF2-40B4-BE49-F238E27FC236}">
                <a16:creationId xmlns:a16="http://schemas.microsoft.com/office/drawing/2014/main" id="{2A777801-33AF-26C4-79EE-1E4593259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DD218A-BA92-C701-1487-AD966EAE0DEE}"/>
              </a:ext>
            </a:extLst>
          </p:cNvPr>
          <p:cNvSpPr>
            <a:spLocks noGrp="1"/>
          </p:cNvSpPr>
          <p:nvPr>
            <p:ph type="sldNum" sz="quarter" idx="12"/>
          </p:nvPr>
        </p:nvSpPr>
        <p:spPr/>
        <p:txBody>
          <a:bodyPr/>
          <a:lstStyle/>
          <a:p>
            <a:fld id="{8100515C-8B4F-496F-A526-7DF9302D008D}" type="slidenum">
              <a:rPr lang="en-US" smtClean="0"/>
              <a:t>‹#›</a:t>
            </a:fld>
            <a:endParaRPr lang="en-US"/>
          </a:p>
        </p:txBody>
      </p:sp>
    </p:spTree>
    <p:extLst>
      <p:ext uri="{BB962C8B-B14F-4D97-AF65-F5344CB8AC3E}">
        <p14:creationId xmlns:p14="http://schemas.microsoft.com/office/powerpoint/2010/main" val="4157354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4340DB-63A5-B1CC-7BF5-1E7F588546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F2A4A0-160B-2380-C200-2E119BF2B1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886B90-D7F8-4142-CCAC-995F23D06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1469D-8791-4374-BD80-9AF7E7BC83E5}" type="datetimeFigureOut">
              <a:rPr lang="en-US" smtClean="0"/>
              <a:t>10/25/2023</a:t>
            </a:fld>
            <a:endParaRPr lang="en-US"/>
          </a:p>
        </p:txBody>
      </p:sp>
      <p:sp>
        <p:nvSpPr>
          <p:cNvPr id="5" name="Footer Placeholder 4">
            <a:extLst>
              <a:ext uri="{FF2B5EF4-FFF2-40B4-BE49-F238E27FC236}">
                <a16:creationId xmlns:a16="http://schemas.microsoft.com/office/drawing/2014/main" id="{B618B342-B2BE-4092-700A-8CBA8493E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E30457-DAFC-E289-91A2-8020B2079C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0515C-8B4F-496F-A526-7DF9302D008D}" type="slidenum">
              <a:rPr lang="en-US" smtClean="0"/>
              <a:t>‹#›</a:t>
            </a:fld>
            <a:endParaRPr lang="en-US"/>
          </a:p>
        </p:txBody>
      </p:sp>
    </p:spTree>
    <p:extLst>
      <p:ext uri="{BB962C8B-B14F-4D97-AF65-F5344CB8AC3E}">
        <p14:creationId xmlns:p14="http://schemas.microsoft.com/office/powerpoint/2010/main" val="3466813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1391640" y="347192"/>
            <a:ext cx="10044023" cy="877729"/>
          </a:xfrm>
        </p:spPr>
        <p:txBody>
          <a:bodyPr vert="horz" lIns="91440" tIns="45720" rIns="91440" bIns="45720" rtlCol="0" anchor="ctr">
            <a:normAutofit/>
          </a:bodyPr>
          <a:lstStyle/>
          <a:p>
            <a:pPr algn="l"/>
            <a:r>
              <a:rPr lang="en-US" sz="2800" kern="1200" dirty="0">
                <a:solidFill>
                  <a:srgbClr val="FFFFFF"/>
                </a:solidFill>
                <a:latin typeface="+mj-lt"/>
                <a:ea typeface="+mj-ea"/>
                <a:cs typeface="+mj-cs"/>
              </a:rPr>
              <a:t>Exploratory Data Analysis</a:t>
            </a:r>
            <a:br>
              <a:rPr lang="en-US" sz="2800" kern="1200" dirty="0">
                <a:solidFill>
                  <a:srgbClr val="FFFFFF"/>
                </a:solidFill>
                <a:latin typeface="+mj-lt"/>
                <a:ea typeface="+mj-ea"/>
                <a:cs typeface="+mj-cs"/>
              </a:rPr>
            </a:br>
            <a:r>
              <a:rPr lang="en-US" sz="2800" b="1" kern="1200" dirty="0">
                <a:solidFill>
                  <a:srgbClr val="FFFFFF"/>
                </a:solidFill>
                <a:effectLst/>
                <a:latin typeface="+mj-lt"/>
                <a:ea typeface="+mj-ea"/>
                <a:cs typeface="+mj-cs"/>
              </a:rPr>
              <a:t>Temporal Analysis</a:t>
            </a:r>
            <a:endParaRPr lang="en-US" sz="2800" b="1" kern="1200" dirty="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191725" y="559969"/>
            <a:ext cx="3937405" cy="443302"/>
          </a:xfrm>
        </p:spPr>
        <p:txBody>
          <a:bodyPr anchor="ctr">
            <a:normAutofit/>
          </a:bodyPr>
          <a:lstStyle/>
          <a:p>
            <a:pPr defTabSz="731520">
              <a:spcBef>
                <a:spcPts val="800"/>
              </a:spcBef>
            </a:pPr>
            <a:r>
              <a:rPr lang="en-US" sz="1920" b="1" kern="1200" dirty="0">
                <a:solidFill>
                  <a:schemeClr val="bg1"/>
                </a:solidFill>
                <a:latin typeface="Courier New" panose="02070309020205020404" pitchFamily="49" charset="0"/>
                <a:ea typeface="+mn-ea"/>
                <a:cs typeface="+mn-cs"/>
              </a:rPr>
              <a:t>Temporal Analysis</a:t>
            </a:r>
            <a:endParaRPr lang="en-US" b="1" dirty="0">
              <a:solidFill>
                <a:schemeClr val="bg1"/>
              </a:solidFill>
              <a:effectLst/>
              <a:latin typeface="Courier New" panose="02070309020205020404" pitchFamily="49" charset="0"/>
            </a:endParaRPr>
          </a:p>
        </p:txBody>
      </p:sp>
      <p:graphicFrame>
        <p:nvGraphicFramePr>
          <p:cNvPr id="4" name="Table 3">
            <a:extLst>
              <a:ext uri="{FF2B5EF4-FFF2-40B4-BE49-F238E27FC236}">
                <a16:creationId xmlns:a16="http://schemas.microsoft.com/office/drawing/2014/main" id="{09E4011C-09D2-7DCC-F207-5ACBC91C56CE}"/>
              </a:ext>
            </a:extLst>
          </p:cNvPr>
          <p:cNvGraphicFramePr>
            <a:graphicFrameLocks noGrp="1"/>
          </p:cNvGraphicFramePr>
          <p:nvPr>
            <p:extLst>
              <p:ext uri="{D42A27DB-BD31-4B8C-83A1-F6EECF244321}">
                <p14:modId xmlns:p14="http://schemas.microsoft.com/office/powerpoint/2010/main" val="2571447567"/>
              </p:ext>
            </p:extLst>
          </p:nvPr>
        </p:nvGraphicFramePr>
        <p:xfrm>
          <a:off x="1123416" y="1572113"/>
          <a:ext cx="4023140" cy="5227120"/>
        </p:xfrm>
        <a:graphic>
          <a:graphicData uri="http://schemas.openxmlformats.org/drawingml/2006/table">
            <a:tbl>
              <a:tblPr firstRow="1" bandRow="1">
                <a:tableStyleId>{8EC20E35-A176-4012-BC5E-935CFFF8708E}</a:tableStyleId>
              </a:tblPr>
              <a:tblGrid>
                <a:gridCol w="2086950">
                  <a:extLst>
                    <a:ext uri="{9D8B030D-6E8A-4147-A177-3AD203B41FA5}">
                      <a16:colId xmlns:a16="http://schemas.microsoft.com/office/drawing/2014/main" val="1943804883"/>
                    </a:ext>
                  </a:extLst>
                </a:gridCol>
                <a:gridCol w="1936190">
                  <a:extLst>
                    <a:ext uri="{9D8B030D-6E8A-4147-A177-3AD203B41FA5}">
                      <a16:colId xmlns:a16="http://schemas.microsoft.com/office/drawing/2014/main" val="169769767"/>
                    </a:ext>
                  </a:extLst>
                </a:gridCol>
              </a:tblGrid>
              <a:tr h="896873">
                <a:tc>
                  <a:txBody>
                    <a:bodyPr/>
                    <a:lstStyle/>
                    <a:p>
                      <a:pPr fontAlgn="b"/>
                      <a:r>
                        <a:rPr lang="en-US" sz="2700" b="1" dirty="0">
                          <a:effectLst/>
                        </a:rPr>
                        <a:t>Year</a:t>
                      </a:r>
                    </a:p>
                  </a:txBody>
                  <a:tcPr marL="139040" marR="139040" marT="69520" marB="69520" anchor="b"/>
                </a:tc>
                <a:tc>
                  <a:txBody>
                    <a:bodyPr/>
                    <a:lstStyle/>
                    <a:p>
                      <a:pPr fontAlgn="b"/>
                      <a:r>
                        <a:rPr lang="en-US" sz="2700" b="1" dirty="0">
                          <a:effectLst/>
                        </a:rPr>
                        <a:t>Number of Papers</a:t>
                      </a:r>
                    </a:p>
                  </a:txBody>
                  <a:tcPr marL="139040" marR="139040" marT="69520" marB="69520" anchor="b"/>
                </a:tc>
                <a:extLst>
                  <a:ext uri="{0D108BD9-81ED-4DB2-BD59-A6C34878D82A}">
                    <a16:rowId xmlns:a16="http://schemas.microsoft.com/office/drawing/2014/main" val="3664880277"/>
                  </a:ext>
                </a:extLst>
              </a:tr>
              <a:tr h="513250">
                <a:tc>
                  <a:txBody>
                    <a:bodyPr/>
                    <a:lstStyle/>
                    <a:p>
                      <a:pPr fontAlgn="base"/>
                      <a:r>
                        <a:rPr lang="en-US" sz="2700">
                          <a:effectLst/>
                        </a:rPr>
                        <a:t>2017</a:t>
                      </a:r>
                    </a:p>
                  </a:txBody>
                  <a:tcPr marL="139040" marR="139040" marT="69520" marB="69520" anchor="ctr"/>
                </a:tc>
                <a:tc>
                  <a:txBody>
                    <a:bodyPr/>
                    <a:lstStyle/>
                    <a:p>
                      <a:pPr fontAlgn="base"/>
                      <a:r>
                        <a:rPr lang="en-US" sz="2700" dirty="0">
                          <a:effectLst/>
                        </a:rPr>
                        <a:t>68</a:t>
                      </a:r>
                    </a:p>
                  </a:txBody>
                  <a:tcPr marL="139040" marR="139040" marT="69520" marB="69520" anchor="ctr"/>
                </a:tc>
                <a:extLst>
                  <a:ext uri="{0D108BD9-81ED-4DB2-BD59-A6C34878D82A}">
                    <a16:rowId xmlns:a16="http://schemas.microsoft.com/office/drawing/2014/main" val="2914120089"/>
                  </a:ext>
                </a:extLst>
              </a:tr>
              <a:tr h="513250">
                <a:tc>
                  <a:txBody>
                    <a:bodyPr/>
                    <a:lstStyle/>
                    <a:p>
                      <a:pPr fontAlgn="base"/>
                      <a:r>
                        <a:rPr lang="en-US" sz="2700">
                          <a:effectLst/>
                        </a:rPr>
                        <a:t>2018</a:t>
                      </a:r>
                    </a:p>
                  </a:txBody>
                  <a:tcPr marL="139040" marR="139040" marT="69520" marB="69520" anchor="ctr"/>
                </a:tc>
                <a:tc>
                  <a:txBody>
                    <a:bodyPr/>
                    <a:lstStyle/>
                    <a:p>
                      <a:pPr fontAlgn="base"/>
                      <a:r>
                        <a:rPr lang="en-US" sz="2700" dirty="0">
                          <a:effectLst/>
                        </a:rPr>
                        <a:t>153</a:t>
                      </a:r>
                    </a:p>
                  </a:txBody>
                  <a:tcPr marL="139040" marR="139040" marT="69520" marB="69520" anchor="ctr"/>
                </a:tc>
                <a:extLst>
                  <a:ext uri="{0D108BD9-81ED-4DB2-BD59-A6C34878D82A}">
                    <a16:rowId xmlns:a16="http://schemas.microsoft.com/office/drawing/2014/main" val="3323878628"/>
                  </a:ext>
                </a:extLst>
              </a:tr>
              <a:tr h="513250">
                <a:tc>
                  <a:txBody>
                    <a:bodyPr/>
                    <a:lstStyle/>
                    <a:p>
                      <a:pPr fontAlgn="base"/>
                      <a:r>
                        <a:rPr lang="en-US" sz="2700">
                          <a:effectLst/>
                        </a:rPr>
                        <a:t>2019</a:t>
                      </a:r>
                    </a:p>
                  </a:txBody>
                  <a:tcPr marL="139040" marR="139040" marT="69520" marB="69520" anchor="ctr"/>
                </a:tc>
                <a:tc>
                  <a:txBody>
                    <a:bodyPr/>
                    <a:lstStyle/>
                    <a:p>
                      <a:pPr fontAlgn="base"/>
                      <a:r>
                        <a:rPr lang="en-US" sz="2700" dirty="0">
                          <a:effectLst/>
                        </a:rPr>
                        <a:t>113</a:t>
                      </a:r>
                    </a:p>
                  </a:txBody>
                  <a:tcPr marL="139040" marR="139040" marT="69520" marB="69520" anchor="ctr"/>
                </a:tc>
                <a:extLst>
                  <a:ext uri="{0D108BD9-81ED-4DB2-BD59-A6C34878D82A}">
                    <a16:rowId xmlns:a16="http://schemas.microsoft.com/office/drawing/2014/main" val="2185890589"/>
                  </a:ext>
                </a:extLst>
              </a:tr>
              <a:tr h="896873">
                <a:tc>
                  <a:txBody>
                    <a:bodyPr/>
                    <a:lstStyle/>
                    <a:p>
                      <a:pPr fontAlgn="base"/>
                      <a:r>
                        <a:rPr lang="en-US" sz="2700">
                          <a:effectLst/>
                        </a:rPr>
                        <a:t>2020 (during COVID)</a:t>
                      </a:r>
                    </a:p>
                  </a:txBody>
                  <a:tcPr marL="139040" marR="139040" marT="69520" marB="69520" anchor="ctr"/>
                </a:tc>
                <a:tc>
                  <a:txBody>
                    <a:bodyPr/>
                    <a:lstStyle/>
                    <a:p>
                      <a:pPr fontAlgn="base"/>
                      <a:r>
                        <a:rPr lang="en-US" sz="2700">
                          <a:effectLst/>
                        </a:rPr>
                        <a:t>129</a:t>
                      </a:r>
                    </a:p>
                  </a:txBody>
                  <a:tcPr marL="139040" marR="139040" marT="69520" marB="69520" anchor="ctr"/>
                </a:tc>
                <a:extLst>
                  <a:ext uri="{0D108BD9-81ED-4DB2-BD59-A6C34878D82A}">
                    <a16:rowId xmlns:a16="http://schemas.microsoft.com/office/drawing/2014/main" val="3169939991"/>
                  </a:ext>
                </a:extLst>
              </a:tr>
              <a:tr h="513250">
                <a:tc>
                  <a:txBody>
                    <a:bodyPr/>
                    <a:lstStyle/>
                    <a:p>
                      <a:pPr fontAlgn="base"/>
                      <a:r>
                        <a:rPr lang="en-US" sz="2700">
                          <a:effectLst/>
                        </a:rPr>
                        <a:t>2021</a:t>
                      </a:r>
                    </a:p>
                  </a:txBody>
                  <a:tcPr marL="139040" marR="139040" marT="69520" marB="69520" anchor="ctr"/>
                </a:tc>
                <a:tc>
                  <a:txBody>
                    <a:bodyPr/>
                    <a:lstStyle/>
                    <a:p>
                      <a:pPr fontAlgn="base"/>
                      <a:r>
                        <a:rPr lang="en-US" sz="2700">
                          <a:effectLst/>
                        </a:rPr>
                        <a:t>138</a:t>
                      </a:r>
                    </a:p>
                  </a:txBody>
                  <a:tcPr marL="139040" marR="139040" marT="69520" marB="69520" anchor="ctr"/>
                </a:tc>
                <a:extLst>
                  <a:ext uri="{0D108BD9-81ED-4DB2-BD59-A6C34878D82A}">
                    <a16:rowId xmlns:a16="http://schemas.microsoft.com/office/drawing/2014/main" val="2384272718"/>
                  </a:ext>
                </a:extLst>
              </a:tr>
              <a:tr h="513250">
                <a:tc>
                  <a:txBody>
                    <a:bodyPr/>
                    <a:lstStyle/>
                    <a:p>
                      <a:pPr fontAlgn="base"/>
                      <a:r>
                        <a:rPr lang="en-US" sz="2700">
                          <a:effectLst/>
                        </a:rPr>
                        <a:t>2022</a:t>
                      </a:r>
                    </a:p>
                  </a:txBody>
                  <a:tcPr marL="139040" marR="139040" marT="69520" marB="69520" anchor="ctr"/>
                </a:tc>
                <a:tc>
                  <a:txBody>
                    <a:bodyPr/>
                    <a:lstStyle/>
                    <a:p>
                      <a:pPr fontAlgn="base"/>
                      <a:r>
                        <a:rPr lang="en-US" sz="2700">
                          <a:effectLst/>
                        </a:rPr>
                        <a:t>197</a:t>
                      </a:r>
                    </a:p>
                  </a:txBody>
                  <a:tcPr marL="139040" marR="139040" marT="69520" marB="69520" anchor="ctr"/>
                </a:tc>
                <a:extLst>
                  <a:ext uri="{0D108BD9-81ED-4DB2-BD59-A6C34878D82A}">
                    <a16:rowId xmlns:a16="http://schemas.microsoft.com/office/drawing/2014/main" val="1896922377"/>
                  </a:ext>
                </a:extLst>
              </a:tr>
              <a:tr h="513250">
                <a:tc>
                  <a:txBody>
                    <a:bodyPr/>
                    <a:lstStyle/>
                    <a:p>
                      <a:pPr fontAlgn="base"/>
                      <a:r>
                        <a:rPr lang="en-US" sz="2700">
                          <a:effectLst/>
                        </a:rPr>
                        <a:t>2023</a:t>
                      </a:r>
                    </a:p>
                  </a:txBody>
                  <a:tcPr marL="139040" marR="139040" marT="69520" marB="69520" anchor="ctr"/>
                </a:tc>
                <a:tc>
                  <a:txBody>
                    <a:bodyPr/>
                    <a:lstStyle/>
                    <a:p>
                      <a:pPr fontAlgn="base"/>
                      <a:r>
                        <a:rPr lang="en-US" sz="2700" dirty="0">
                          <a:effectLst/>
                        </a:rPr>
                        <a:t>210</a:t>
                      </a:r>
                    </a:p>
                  </a:txBody>
                  <a:tcPr marL="139040" marR="139040" marT="69520" marB="69520" anchor="ctr"/>
                </a:tc>
                <a:extLst>
                  <a:ext uri="{0D108BD9-81ED-4DB2-BD59-A6C34878D82A}">
                    <a16:rowId xmlns:a16="http://schemas.microsoft.com/office/drawing/2014/main" val="932095143"/>
                  </a:ext>
                </a:extLst>
              </a:tr>
            </a:tbl>
          </a:graphicData>
        </a:graphic>
      </p:graphicFrame>
      <p:pic>
        <p:nvPicPr>
          <p:cNvPr id="5" name="Picture 4">
            <a:extLst>
              <a:ext uri="{FF2B5EF4-FFF2-40B4-BE49-F238E27FC236}">
                <a16:creationId xmlns:a16="http://schemas.microsoft.com/office/drawing/2014/main" id="{A2196336-B635-3DA6-709A-677C93E927A5}"/>
              </a:ext>
            </a:extLst>
          </p:cNvPr>
          <p:cNvPicPr>
            <a:picLocks noChangeAspect="1"/>
          </p:cNvPicPr>
          <p:nvPr/>
        </p:nvPicPr>
        <p:blipFill>
          <a:blip r:embed="rId3"/>
          <a:stretch>
            <a:fillRect/>
          </a:stretch>
        </p:blipFill>
        <p:spPr>
          <a:xfrm>
            <a:off x="5815975" y="2257768"/>
            <a:ext cx="6205599" cy="4022357"/>
          </a:xfrm>
          <a:prstGeom prst="rect">
            <a:avLst/>
          </a:prstGeom>
        </p:spPr>
      </p:pic>
    </p:spTree>
    <p:extLst>
      <p:ext uri="{BB962C8B-B14F-4D97-AF65-F5344CB8AC3E}">
        <p14:creationId xmlns:p14="http://schemas.microsoft.com/office/powerpoint/2010/main" val="2641303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b="0" i="0">
                <a:solidFill>
                  <a:srgbClr val="FFFFFF"/>
                </a:solidFill>
                <a:effectLst/>
                <a:latin typeface="Roboto" panose="02000000000000000000" pitchFamily="2" charset="0"/>
              </a:rPr>
              <a:t>Keyword Analysis Findings</a:t>
            </a:r>
          </a:p>
        </p:txBody>
      </p:sp>
      <p:pic>
        <p:nvPicPr>
          <p:cNvPr id="6" name="Picture 5" descr="A graph showing the evolution of keywords&#10;&#10;Description automatically generated">
            <a:extLst>
              <a:ext uri="{FF2B5EF4-FFF2-40B4-BE49-F238E27FC236}">
                <a16:creationId xmlns:a16="http://schemas.microsoft.com/office/drawing/2014/main" id="{0F763965-34F7-2B51-0069-A2A9FEA39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568" y="1966293"/>
            <a:ext cx="8360863" cy="4452160"/>
          </a:xfrm>
          <a:prstGeom prst="rect">
            <a:avLst/>
          </a:prstGeom>
        </p:spPr>
      </p:pic>
    </p:spTree>
    <p:extLst>
      <p:ext uri="{BB962C8B-B14F-4D97-AF65-F5344CB8AC3E}">
        <p14:creationId xmlns:p14="http://schemas.microsoft.com/office/powerpoint/2010/main" val="1057081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b="0" i="0" dirty="0">
                <a:solidFill>
                  <a:srgbClr val="FFFFFF"/>
                </a:solidFill>
                <a:effectLst/>
                <a:latin typeface="Roboto" panose="02000000000000000000" pitchFamily="2" charset="0"/>
              </a:rPr>
              <a:t>Keyword co-</a:t>
            </a:r>
            <a:r>
              <a:rPr lang="en-US" sz="2000" b="0" i="0" dirty="0" err="1">
                <a:solidFill>
                  <a:srgbClr val="FFFFFF"/>
                </a:solidFill>
                <a:effectLst/>
                <a:latin typeface="Roboto" panose="02000000000000000000" pitchFamily="2" charset="0"/>
              </a:rPr>
              <a:t>occurance</a:t>
            </a:r>
            <a:endParaRPr lang="en-US" sz="2000" b="0" i="0" dirty="0">
              <a:solidFill>
                <a:srgbClr val="FFFFFF"/>
              </a:solidFill>
              <a:effectLst/>
              <a:latin typeface="Roboto" panose="02000000000000000000" pitchFamily="2" charset="0"/>
            </a:endParaRPr>
          </a:p>
        </p:txBody>
      </p:sp>
      <p:pic>
        <p:nvPicPr>
          <p:cNvPr id="5" name="Picture 4">
            <a:extLst>
              <a:ext uri="{FF2B5EF4-FFF2-40B4-BE49-F238E27FC236}">
                <a16:creationId xmlns:a16="http://schemas.microsoft.com/office/drawing/2014/main" id="{9BCB9734-643D-5C01-91FC-31AC5BDE3D06}"/>
              </a:ext>
            </a:extLst>
          </p:cNvPr>
          <p:cNvPicPr>
            <a:picLocks noChangeAspect="1"/>
          </p:cNvPicPr>
          <p:nvPr/>
        </p:nvPicPr>
        <p:blipFill>
          <a:blip r:embed="rId3"/>
          <a:stretch>
            <a:fillRect/>
          </a:stretch>
        </p:blipFill>
        <p:spPr>
          <a:xfrm>
            <a:off x="2241315" y="1966293"/>
            <a:ext cx="7709368" cy="4452160"/>
          </a:xfrm>
          <a:prstGeom prst="rect">
            <a:avLst/>
          </a:prstGeom>
        </p:spPr>
      </p:pic>
    </p:spTree>
    <p:extLst>
      <p:ext uri="{BB962C8B-B14F-4D97-AF65-F5344CB8AC3E}">
        <p14:creationId xmlns:p14="http://schemas.microsoft.com/office/powerpoint/2010/main" val="662217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b="0">
                <a:solidFill>
                  <a:srgbClr val="FFFFFF"/>
                </a:solidFill>
                <a:effectLst/>
                <a:latin typeface="Courier New" panose="02070309020205020404" pitchFamily="49" charset="0"/>
              </a:rPr>
              <a:t>Distribution of Citation</a:t>
            </a:r>
          </a:p>
        </p:txBody>
      </p:sp>
      <p:pic>
        <p:nvPicPr>
          <p:cNvPr id="6" name="Picture 5" descr="A graph of a number of text&#10;&#10;Description automatically generated">
            <a:extLst>
              <a:ext uri="{FF2B5EF4-FFF2-40B4-BE49-F238E27FC236}">
                <a16:creationId xmlns:a16="http://schemas.microsoft.com/office/drawing/2014/main" id="{66EB2AC2-C7A5-CBF5-83EA-615C6B200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403" y="1966293"/>
            <a:ext cx="7643193" cy="4452160"/>
          </a:xfrm>
          <a:prstGeom prst="rect">
            <a:avLst/>
          </a:prstGeom>
        </p:spPr>
      </p:pic>
    </p:spTree>
    <p:extLst>
      <p:ext uri="{BB962C8B-B14F-4D97-AF65-F5344CB8AC3E}">
        <p14:creationId xmlns:p14="http://schemas.microsoft.com/office/powerpoint/2010/main" val="3290040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1400" b="0" i="0">
                <a:solidFill>
                  <a:srgbClr val="FFFFFF"/>
                </a:solidFill>
                <a:effectLst/>
                <a:latin typeface="Roboto" panose="02000000000000000000" pitchFamily="2" charset="0"/>
              </a:rPr>
              <a:t>Author Analysis to understand the distribution of papers per author and identify authors with the most publications</a:t>
            </a:r>
          </a:p>
        </p:txBody>
      </p:sp>
      <p:pic>
        <p:nvPicPr>
          <p:cNvPr id="5" name="Picture 4" descr="A graph showing the number of papers&#10;&#10;Description automatically generated">
            <a:extLst>
              <a:ext uri="{FF2B5EF4-FFF2-40B4-BE49-F238E27FC236}">
                <a16:creationId xmlns:a16="http://schemas.microsoft.com/office/drawing/2014/main" id="{92EB7621-CB72-9BDC-3D48-C55DCAE2D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048" y="1966293"/>
            <a:ext cx="6669902" cy="4452160"/>
          </a:xfrm>
          <a:prstGeom prst="rect">
            <a:avLst/>
          </a:prstGeom>
        </p:spPr>
      </p:pic>
    </p:spTree>
    <p:extLst>
      <p:ext uri="{BB962C8B-B14F-4D97-AF65-F5344CB8AC3E}">
        <p14:creationId xmlns:p14="http://schemas.microsoft.com/office/powerpoint/2010/main" val="237183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b="0" i="0">
                <a:solidFill>
                  <a:srgbClr val="FFFFFF"/>
                </a:solidFill>
                <a:effectLst/>
                <a:latin typeface="Roboto" panose="02000000000000000000" pitchFamily="2" charset="0"/>
              </a:rPr>
              <a:t>Time-Based Citation Analysis</a:t>
            </a:r>
          </a:p>
        </p:txBody>
      </p:sp>
      <p:pic>
        <p:nvPicPr>
          <p:cNvPr id="6" name="Picture 5">
            <a:extLst>
              <a:ext uri="{FF2B5EF4-FFF2-40B4-BE49-F238E27FC236}">
                <a16:creationId xmlns:a16="http://schemas.microsoft.com/office/drawing/2014/main" id="{12F0C826-8BEB-C0B6-DB4F-810FE25DA966}"/>
              </a:ext>
            </a:extLst>
          </p:cNvPr>
          <p:cNvPicPr>
            <a:picLocks noChangeAspect="1"/>
          </p:cNvPicPr>
          <p:nvPr/>
        </p:nvPicPr>
        <p:blipFill>
          <a:blip r:embed="rId3"/>
          <a:stretch>
            <a:fillRect/>
          </a:stretch>
        </p:blipFill>
        <p:spPr>
          <a:xfrm>
            <a:off x="2735878" y="1966293"/>
            <a:ext cx="6720242" cy="4452160"/>
          </a:xfrm>
          <a:prstGeom prst="rect">
            <a:avLst/>
          </a:prstGeom>
        </p:spPr>
      </p:pic>
    </p:spTree>
    <p:extLst>
      <p:ext uri="{BB962C8B-B14F-4D97-AF65-F5344CB8AC3E}">
        <p14:creationId xmlns:p14="http://schemas.microsoft.com/office/powerpoint/2010/main" val="260567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5" y="288404"/>
            <a:ext cx="7170656" cy="977442"/>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36577" y="199287"/>
            <a:ext cx="3226526" cy="1155677"/>
          </a:xfrm>
        </p:spPr>
        <p:txBody>
          <a:bodyPr anchor="ctr">
            <a:normAutofit/>
          </a:bodyPr>
          <a:lstStyle/>
          <a:p>
            <a:pPr algn="l"/>
            <a:r>
              <a:rPr lang="en-US" sz="1900" b="0" i="0">
                <a:solidFill>
                  <a:srgbClr val="FFFFFF"/>
                </a:solidFill>
                <a:effectLst/>
                <a:latin typeface="Roboto" panose="02000000000000000000" pitchFamily="2" charset="0"/>
              </a:rPr>
              <a:t>Temporal Keyword Trends to identify the most popular keywords for each time period</a:t>
            </a:r>
          </a:p>
        </p:txBody>
      </p:sp>
      <p:pic>
        <p:nvPicPr>
          <p:cNvPr id="11" name="Picture 10">
            <a:extLst>
              <a:ext uri="{FF2B5EF4-FFF2-40B4-BE49-F238E27FC236}">
                <a16:creationId xmlns:a16="http://schemas.microsoft.com/office/drawing/2014/main" id="{015F9CB6-1BD3-8E3F-5BDF-F267D18D0203}"/>
              </a:ext>
            </a:extLst>
          </p:cNvPr>
          <p:cNvPicPr>
            <a:picLocks noChangeAspect="1"/>
          </p:cNvPicPr>
          <p:nvPr/>
        </p:nvPicPr>
        <p:blipFill>
          <a:blip r:embed="rId3"/>
          <a:stretch>
            <a:fillRect/>
          </a:stretch>
        </p:blipFill>
        <p:spPr>
          <a:xfrm>
            <a:off x="94401" y="2950465"/>
            <a:ext cx="4046859" cy="2104366"/>
          </a:xfrm>
          <a:prstGeom prst="rect">
            <a:avLst/>
          </a:prstGeom>
        </p:spPr>
      </p:pic>
      <p:pic>
        <p:nvPicPr>
          <p:cNvPr id="9" name="Picture 8">
            <a:extLst>
              <a:ext uri="{FF2B5EF4-FFF2-40B4-BE49-F238E27FC236}">
                <a16:creationId xmlns:a16="http://schemas.microsoft.com/office/drawing/2014/main" id="{3FF373E0-8D2A-1B6E-745E-0106B88C91F8}"/>
              </a:ext>
            </a:extLst>
          </p:cNvPr>
          <p:cNvPicPr>
            <a:picLocks noChangeAspect="1"/>
          </p:cNvPicPr>
          <p:nvPr/>
        </p:nvPicPr>
        <p:blipFill>
          <a:blip r:embed="rId4"/>
          <a:stretch>
            <a:fillRect/>
          </a:stretch>
        </p:blipFill>
        <p:spPr>
          <a:xfrm>
            <a:off x="4186817" y="3033738"/>
            <a:ext cx="3818366" cy="1937820"/>
          </a:xfrm>
          <a:prstGeom prst="rect">
            <a:avLst/>
          </a:prstGeom>
        </p:spPr>
      </p:pic>
      <p:pic>
        <p:nvPicPr>
          <p:cNvPr id="5" name="Picture 4">
            <a:extLst>
              <a:ext uri="{FF2B5EF4-FFF2-40B4-BE49-F238E27FC236}">
                <a16:creationId xmlns:a16="http://schemas.microsoft.com/office/drawing/2014/main" id="{72A11F47-8C39-0E83-CE21-B9AA83B40EB5}"/>
              </a:ext>
            </a:extLst>
          </p:cNvPr>
          <p:cNvPicPr>
            <a:picLocks noChangeAspect="1"/>
          </p:cNvPicPr>
          <p:nvPr/>
        </p:nvPicPr>
        <p:blipFill>
          <a:blip r:embed="rId5"/>
          <a:stretch>
            <a:fillRect/>
          </a:stretch>
        </p:blipFill>
        <p:spPr>
          <a:xfrm>
            <a:off x="8050740" y="3068430"/>
            <a:ext cx="3954735" cy="1937820"/>
          </a:xfrm>
          <a:prstGeom prst="rect">
            <a:avLst/>
          </a:prstGeom>
        </p:spPr>
      </p:pic>
    </p:spTree>
    <p:extLst>
      <p:ext uri="{BB962C8B-B14F-4D97-AF65-F5344CB8AC3E}">
        <p14:creationId xmlns:p14="http://schemas.microsoft.com/office/powerpoint/2010/main" val="2301904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1700" dirty="0">
                <a:solidFill>
                  <a:srgbClr val="FFFFFF"/>
                </a:solidFill>
                <a:latin typeface="Roboto" panose="02000000000000000000" pitchFamily="2" charset="0"/>
              </a:rPr>
              <a:t>Top 10 Countries by Number of Papers</a:t>
            </a:r>
          </a:p>
          <a:p>
            <a:pPr algn="l"/>
            <a:endParaRPr lang="en-US" sz="1700" b="0" i="0" dirty="0">
              <a:solidFill>
                <a:srgbClr val="FFFFFF"/>
              </a:solidFill>
              <a:effectLst/>
              <a:latin typeface="Roboto" panose="02000000000000000000" pitchFamily="2" charset="0"/>
            </a:endParaRPr>
          </a:p>
        </p:txBody>
      </p:sp>
      <p:pic>
        <p:nvPicPr>
          <p:cNvPr id="4" name="Picture 3">
            <a:extLst>
              <a:ext uri="{FF2B5EF4-FFF2-40B4-BE49-F238E27FC236}">
                <a16:creationId xmlns:a16="http://schemas.microsoft.com/office/drawing/2014/main" id="{29C98072-432E-F3E6-F02C-F36E3563B3D0}"/>
              </a:ext>
            </a:extLst>
          </p:cNvPr>
          <p:cNvPicPr>
            <a:picLocks noChangeAspect="1"/>
          </p:cNvPicPr>
          <p:nvPr/>
        </p:nvPicPr>
        <p:blipFill>
          <a:blip r:embed="rId3"/>
          <a:stretch>
            <a:fillRect/>
          </a:stretch>
        </p:blipFill>
        <p:spPr>
          <a:xfrm>
            <a:off x="2723151" y="1966293"/>
            <a:ext cx="6745697" cy="4452160"/>
          </a:xfrm>
          <a:prstGeom prst="rect">
            <a:avLst/>
          </a:prstGeom>
        </p:spPr>
      </p:pic>
    </p:spTree>
    <p:extLst>
      <p:ext uri="{BB962C8B-B14F-4D97-AF65-F5344CB8AC3E}">
        <p14:creationId xmlns:p14="http://schemas.microsoft.com/office/powerpoint/2010/main" val="1996213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dirty="0">
                <a:solidFill>
                  <a:srgbClr val="FFFFFF"/>
                </a:solidFill>
                <a:latin typeface="Courier New" panose="02070309020205020404" pitchFamily="49" charset="0"/>
              </a:rPr>
              <a:t>Most active authors</a:t>
            </a:r>
            <a:endParaRPr lang="en-US" sz="2000" b="0" dirty="0">
              <a:solidFill>
                <a:srgbClr val="FFFFFF"/>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7AF5A0B3-4CB8-C8A4-700F-2A8F4606DA3B}"/>
              </a:ext>
            </a:extLst>
          </p:cNvPr>
          <p:cNvPicPr>
            <a:picLocks noChangeAspect="1"/>
          </p:cNvPicPr>
          <p:nvPr/>
        </p:nvPicPr>
        <p:blipFill>
          <a:blip r:embed="rId3"/>
          <a:stretch>
            <a:fillRect/>
          </a:stretch>
        </p:blipFill>
        <p:spPr>
          <a:xfrm>
            <a:off x="-3" y="1655276"/>
            <a:ext cx="8067664" cy="4846320"/>
          </a:xfrm>
          <a:prstGeom prst="rect">
            <a:avLst/>
          </a:prstGeom>
        </p:spPr>
      </p:pic>
      <p:pic>
        <p:nvPicPr>
          <p:cNvPr id="8" name="Picture 7" descr="A pile of books with papers falling from it&#10;&#10;Description automatically generated">
            <a:extLst>
              <a:ext uri="{FF2B5EF4-FFF2-40B4-BE49-F238E27FC236}">
                <a16:creationId xmlns:a16="http://schemas.microsoft.com/office/drawing/2014/main" id="{2929240F-BFE5-5FCF-9FF6-7FCB32660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9650" y="2880360"/>
            <a:ext cx="2880360" cy="2880360"/>
          </a:xfrm>
          <a:prstGeom prst="rect">
            <a:avLst/>
          </a:prstGeom>
        </p:spPr>
      </p:pic>
    </p:spTree>
    <p:extLst>
      <p:ext uri="{BB962C8B-B14F-4D97-AF65-F5344CB8AC3E}">
        <p14:creationId xmlns:p14="http://schemas.microsoft.com/office/powerpoint/2010/main" val="178973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b="0" i="0">
                <a:solidFill>
                  <a:srgbClr val="FFFFFF"/>
                </a:solidFill>
                <a:effectLst/>
                <a:latin typeface="Roboto" panose="02000000000000000000" pitchFamily="2" charset="0"/>
              </a:rPr>
              <a:t>Distribution of Single vs. Multi-Author Papers</a:t>
            </a:r>
          </a:p>
        </p:txBody>
      </p:sp>
      <p:pic>
        <p:nvPicPr>
          <p:cNvPr id="6" name="Picture 5" descr="A graph of a number of authors&#10;&#10;Description automatically generated">
            <a:extLst>
              <a:ext uri="{FF2B5EF4-FFF2-40B4-BE49-F238E27FC236}">
                <a16:creationId xmlns:a16="http://schemas.microsoft.com/office/drawing/2014/main" id="{8AFF3783-8888-DDE7-7E08-EAF68EA7415A}"/>
              </a:ext>
            </a:extLst>
          </p:cNvPr>
          <p:cNvPicPr>
            <a:picLocks noChangeAspect="1"/>
          </p:cNvPicPr>
          <p:nvPr/>
        </p:nvPicPr>
        <p:blipFill>
          <a:blip r:embed="rId3"/>
          <a:stretch>
            <a:fillRect/>
          </a:stretch>
        </p:blipFill>
        <p:spPr>
          <a:xfrm>
            <a:off x="2446687" y="1966293"/>
            <a:ext cx="7298624" cy="4452160"/>
          </a:xfrm>
          <a:prstGeom prst="rect">
            <a:avLst/>
          </a:prstGeom>
        </p:spPr>
      </p:pic>
    </p:spTree>
    <p:extLst>
      <p:ext uri="{BB962C8B-B14F-4D97-AF65-F5344CB8AC3E}">
        <p14:creationId xmlns:p14="http://schemas.microsoft.com/office/powerpoint/2010/main" val="713495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b="0" i="0" dirty="0">
                <a:solidFill>
                  <a:srgbClr val="FFFFFF"/>
                </a:solidFill>
                <a:effectLst/>
                <a:latin typeface="Roboto" panose="02000000000000000000" pitchFamily="2" charset="0"/>
              </a:rPr>
              <a:t>Affiliation Diversity per Paper</a:t>
            </a:r>
          </a:p>
        </p:txBody>
      </p:sp>
      <p:pic>
        <p:nvPicPr>
          <p:cNvPr id="5" name="Picture 4" descr="A graph of different colored bars&#10;&#10;Description automatically generated">
            <a:extLst>
              <a:ext uri="{FF2B5EF4-FFF2-40B4-BE49-F238E27FC236}">
                <a16:creationId xmlns:a16="http://schemas.microsoft.com/office/drawing/2014/main" id="{1F5CFE91-1F55-C32B-0B4D-AD4372E9ABFE}"/>
              </a:ext>
            </a:extLst>
          </p:cNvPr>
          <p:cNvPicPr>
            <a:picLocks noChangeAspect="1"/>
          </p:cNvPicPr>
          <p:nvPr/>
        </p:nvPicPr>
        <p:blipFill>
          <a:blip r:embed="rId3"/>
          <a:stretch>
            <a:fillRect/>
          </a:stretch>
        </p:blipFill>
        <p:spPr>
          <a:xfrm>
            <a:off x="2505548" y="1966293"/>
            <a:ext cx="7180902" cy="4452160"/>
          </a:xfrm>
          <a:prstGeom prst="rect">
            <a:avLst/>
          </a:prstGeom>
        </p:spPr>
      </p:pic>
    </p:spTree>
    <p:extLst>
      <p:ext uri="{BB962C8B-B14F-4D97-AF65-F5344CB8AC3E}">
        <p14:creationId xmlns:p14="http://schemas.microsoft.com/office/powerpoint/2010/main" val="2045129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4" y="353160"/>
            <a:ext cx="7091300" cy="898581"/>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1507" y="387224"/>
            <a:ext cx="3291839" cy="830453"/>
          </a:xfrm>
        </p:spPr>
        <p:txBody>
          <a:bodyPr anchor="ctr">
            <a:normAutofit/>
          </a:bodyPr>
          <a:lstStyle/>
          <a:p>
            <a:pPr algn="l"/>
            <a:r>
              <a:rPr lang="en-US" sz="2000" b="0">
                <a:solidFill>
                  <a:srgbClr val="FFFFFF"/>
                </a:solidFill>
                <a:effectLst/>
                <a:latin typeface="Courier New" panose="02070309020205020404" pitchFamily="49" charset="0"/>
              </a:rPr>
              <a:t>Temporal Analysis</a:t>
            </a:r>
          </a:p>
        </p:txBody>
      </p:sp>
      <p:pic>
        <p:nvPicPr>
          <p:cNvPr id="11" name="Picture 10" descr="A graph showing a number of covid-19&#10;&#10;Description automatically generated">
            <a:extLst>
              <a:ext uri="{FF2B5EF4-FFF2-40B4-BE49-F238E27FC236}">
                <a16:creationId xmlns:a16="http://schemas.microsoft.com/office/drawing/2014/main" id="{703B0989-9452-E335-3F68-BF4B475F6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48" y="2640918"/>
            <a:ext cx="5131088" cy="3078652"/>
          </a:xfrm>
          <a:prstGeom prst="rect">
            <a:avLst/>
          </a:prstGeom>
        </p:spPr>
      </p:pic>
      <p:pic>
        <p:nvPicPr>
          <p:cNvPr id="14" name="Picture 13" descr="A graph showing the amount of paper per period&#10;&#10;Description automatically generated">
            <a:extLst>
              <a:ext uri="{FF2B5EF4-FFF2-40B4-BE49-F238E27FC236}">
                <a16:creationId xmlns:a16="http://schemas.microsoft.com/office/drawing/2014/main" id="{9EA7219E-FBAF-EC72-0F1D-845C72775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165" y="2677404"/>
            <a:ext cx="5131087" cy="3078652"/>
          </a:xfrm>
          <a:prstGeom prst="rect">
            <a:avLst/>
          </a:prstGeom>
        </p:spPr>
      </p:pic>
    </p:spTree>
    <p:extLst>
      <p:ext uri="{BB962C8B-B14F-4D97-AF65-F5344CB8AC3E}">
        <p14:creationId xmlns:p14="http://schemas.microsoft.com/office/powerpoint/2010/main" val="3765781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b="0" i="0">
                <a:solidFill>
                  <a:srgbClr val="FFFFFF"/>
                </a:solidFill>
                <a:effectLst/>
                <a:latin typeface="Roboto" panose="02000000000000000000" pitchFamily="2" charset="0"/>
              </a:rPr>
              <a:t>Top 10 collaborators</a:t>
            </a:r>
          </a:p>
        </p:txBody>
      </p:sp>
      <p:pic>
        <p:nvPicPr>
          <p:cNvPr id="6" name="Picture 5">
            <a:extLst>
              <a:ext uri="{FF2B5EF4-FFF2-40B4-BE49-F238E27FC236}">
                <a16:creationId xmlns:a16="http://schemas.microsoft.com/office/drawing/2014/main" id="{15E5B392-2604-3980-15CC-1FD3816A502B}"/>
              </a:ext>
            </a:extLst>
          </p:cNvPr>
          <p:cNvPicPr>
            <a:picLocks noChangeAspect="1"/>
          </p:cNvPicPr>
          <p:nvPr/>
        </p:nvPicPr>
        <p:blipFill>
          <a:blip r:embed="rId2"/>
          <a:stretch>
            <a:fillRect/>
          </a:stretch>
        </p:blipFill>
        <p:spPr>
          <a:xfrm>
            <a:off x="2710327" y="1966293"/>
            <a:ext cx="6771345" cy="4452160"/>
          </a:xfrm>
          <a:prstGeom prst="rect">
            <a:avLst/>
          </a:prstGeom>
        </p:spPr>
      </p:pic>
    </p:spTree>
    <p:extLst>
      <p:ext uri="{BB962C8B-B14F-4D97-AF65-F5344CB8AC3E}">
        <p14:creationId xmlns:p14="http://schemas.microsoft.com/office/powerpoint/2010/main" val="2138044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60041" y="2767106"/>
            <a:ext cx="2880828" cy="3071906"/>
          </a:xfrm>
        </p:spPr>
        <p:txBody>
          <a:bodyPr anchor="t">
            <a:normAutofit/>
          </a:bodyPr>
          <a:lstStyle/>
          <a:p>
            <a:pPr algn="l"/>
            <a:r>
              <a:rPr lang="en-US" sz="4000" dirty="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660042" y="806824"/>
            <a:ext cx="2919738" cy="1494117"/>
          </a:xfrm>
        </p:spPr>
        <p:txBody>
          <a:bodyPr anchor="b">
            <a:normAutofit/>
          </a:bodyPr>
          <a:lstStyle/>
          <a:p>
            <a:pPr algn="l"/>
            <a:r>
              <a:rPr lang="en-US" sz="2000" b="0" i="0" dirty="0">
                <a:solidFill>
                  <a:srgbClr val="FFFFFF"/>
                </a:solidFill>
                <a:effectLst/>
                <a:latin typeface="Roboto" panose="02000000000000000000" pitchFamily="2" charset="0"/>
              </a:rPr>
              <a:t>Top 10 collaborator lab/universities</a:t>
            </a:r>
          </a:p>
        </p:txBody>
      </p:sp>
      <p:pic>
        <p:nvPicPr>
          <p:cNvPr id="5" name="Picture 4" descr="A diagram of a network&#10;&#10;Description automatically generated">
            <a:extLst>
              <a:ext uri="{FF2B5EF4-FFF2-40B4-BE49-F238E27FC236}">
                <a16:creationId xmlns:a16="http://schemas.microsoft.com/office/drawing/2014/main" id="{097C7E23-B911-E60A-D4ED-E92315FC0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28" y="719343"/>
            <a:ext cx="7225748" cy="5419314"/>
          </a:xfrm>
          <a:prstGeom prst="rect">
            <a:avLst/>
          </a:prstGeom>
        </p:spPr>
      </p:pic>
    </p:spTree>
    <p:extLst>
      <p:ext uri="{BB962C8B-B14F-4D97-AF65-F5344CB8AC3E}">
        <p14:creationId xmlns:p14="http://schemas.microsoft.com/office/powerpoint/2010/main" val="3281455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vert="horz" lIns="91440" tIns="45720" rIns="91440" bIns="45720" rtlCol="0" anchor="ctr">
            <a:normAutofit/>
          </a:bodyPr>
          <a:lstStyle/>
          <a:p>
            <a:pPr algn="l"/>
            <a:r>
              <a:rPr lang="en-US" sz="3600" dirty="0">
                <a:solidFill>
                  <a:srgbClr val="FFFFFF"/>
                </a:solidFill>
              </a:rPr>
              <a:t>Topic modelling</a:t>
            </a:r>
            <a:endParaRPr lang="en-US" sz="3700" b="0" i="0" kern="1200" dirty="0">
              <a:solidFill>
                <a:srgbClr val="FFFFFF"/>
              </a:solidFill>
              <a:effectLst/>
              <a:latin typeface="+mj-lt"/>
              <a:ea typeface="+mj-ea"/>
              <a:cs typeface="+mj-cs"/>
            </a:endParaRP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vert="horz" lIns="91440" tIns="45720" rIns="91440" bIns="45720" rtlCol="0" anchor="ctr">
            <a:normAutofit/>
          </a:bodyPr>
          <a:lstStyle/>
          <a:p>
            <a:pPr algn="l"/>
            <a:r>
              <a:rPr lang="en-US" sz="2000" b="0" i="0" kern="1200">
                <a:solidFill>
                  <a:srgbClr val="FFFFFF"/>
                </a:solidFill>
                <a:effectLst/>
                <a:latin typeface="+mn-lt"/>
                <a:ea typeface="+mn-ea"/>
                <a:cs typeface="+mn-cs"/>
              </a:rPr>
              <a:t>Latent Dirichlet Allocation (LDA)</a:t>
            </a:r>
          </a:p>
        </p:txBody>
      </p:sp>
      <p:graphicFrame>
        <p:nvGraphicFramePr>
          <p:cNvPr id="58" name="TextBox 5">
            <a:extLst>
              <a:ext uri="{FF2B5EF4-FFF2-40B4-BE49-F238E27FC236}">
                <a16:creationId xmlns:a16="http://schemas.microsoft.com/office/drawing/2014/main" id="{3775F5EC-28F9-D25D-66EF-C5FAC97F641C}"/>
              </a:ext>
            </a:extLst>
          </p:cNvPr>
          <p:cNvGraphicFramePr/>
          <p:nvPr/>
        </p:nvGraphicFramePr>
        <p:xfrm>
          <a:off x="3048000" y="1177585"/>
          <a:ext cx="6096000" cy="4508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9292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vert="horz" lIns="91440" tIns="45720" rIns="91440" bIns="45720" rtlCol="0" anchor="ctr">
            <a:normAutofit/>
          </a:bodyPr>
          <a:lstStyle/>
          <a:p>
            <a:pPr algn="l"/>
            <a:r>
              <a:rPr lang="en-US" sz="4000" b="0" i="0" kern="1200">
                <a:solidFill>
                  <a:srgbClr val="FFFFFF"/>
                </a:solidFill>
                <a:effectLst/>
                <a:latin typeface="+mj-lt"/>
                <a:ea typeface="+mj-ea"/>
                <a:cs typeface="+mj-cs"/>
              </a:rPr>
              <a:t>Topic modelling</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vert="horz" lIns="91440" tIns="45720" rIns="91440" bIns="45720" rtlCol="0" anchor="ctr">
            <a:normAutofit/>
          </a:bodyPr>
          <a:lstStyle/>
          <a:p>
            <a:pPr algn="l"/>
            <a:r>
              <a:rPr lang="en-US" sz="2000" b="0" i="0" kern="1200">
                <a:solidFill>
                  <a:srgbClr val="FFFFFF"/>
                </a:solidFill>
                <a:effectLst/>
                <a:latin typeface="+mn-lt"/>
                <a:ea typeface="+mn-ea"/>
                <a:cs typeface="+mn-cs"/>
              </a:rPr>
              <a:t>Latent Dirichlet Allocation (LDA)</a:t>
            </a:r>
          </a:p>
        </p:txBody>
      </p:sp>
      <p:pic>
        <p:nvPicPr>
          <p:cNvPr id="6" name="Picture 5">
            <a:extLst>
              <a:ext uri="{FF2B5EF4-FFF2-40B4-BE49-F238E27FC236}">
                <a16:creationId xmlns:a16="http://schemas.microsoft.com/office/drawing/2014/main" id="{2A2A5D30-7138-7ED5-6DD9-3641D7E05861}"/>
              </a:ext>
            </a:extLst>
          </p:cNvPr>
          <p:cNvPicPr>
            <a:picLocks noChangeAspect="1"/>
          </p:cNvPicPr>
          <p:nvPr/>
        </p:nvPicPr>
        <p:blipFill>
          <a:blip r:embed="rId2"/>
          <a:stretch>
            <a:fillRect/>
          </a:stretch>
        </p:blipFill>
        <p:spPr>
          <a:xfrm>
            <a:off x="4014615" y="1966293"/>
            <a:ext cx="4162769" cy="4452160"/>
          </a:xfrm>
          <a:prstGeom prst="rect">
            <a:avLst/>
          </a:prstGeom>
        </p:spPr>
      </p:pic>
    </p:spTree>
    <p:extLst>
      <p:ext uri="{BB962C8B-B14F-4D97-AF65-F5344CB8AC3E}">
        <p14:creationId xmlns:p14="http://schemas.microsoft.com/office/powerpoint/2010/main" val="1566804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03FF7BA-B861-CF24-2F41-D57401109D6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LDA Topic modelling</a:t>
            </a:r>
          </a:p>
        </p:txBody>
      </p:sp>
      <p:pic>
        <p:nvPicPr>
          <p:cNvPr id="4" name="Content Placeholder 3" descr="A chart with multiple colors&#10;&#10;Description automatically generated with medium confidence">
            <a:extLst>
              <a:ext uri="{FF2B5EF4-FFF2-40B4-BE49-F238E27FC236}">
                <a16:creationId xmlns:a16="http://schemas.microsoft.com/office/drawing/2014/main" id="{774C966C-0D4B-2501-2CD4-6ABDEE7A5C3C}"/>
              </a:ext>
            </a:extLst>
          </p:cNvPr>
          <p:cNvPicPr>
            <a:picLocks noGrp="1" noChangeAspect="1"/>
          </p:cNvPicPr>
          <p:nvPr>
            <p:ph idx="1"/>
          </p:nvPr>
        </p:nvPicPr>
        <p:blipFill>
          <a:blip r:embed="rId2"/>
          <a:stretch>
            <a:fillRect/>
          </a:stretch>
        </p:blipFill>
        <p:spPr>
          <a:xfrm>
            <a:off x="4536097" y="467208"/>
            <a:ext cx="7158410" cy="5923584"/>
          </a:xfrm>
          <a:prstGeom prst="rect">
            <a:avLst/>
          </a:prstGeom>
        </p:spPr>
      </p:pic>
    </p:spTree>
    <p:extLst>
      <p:ext uri="{BB962C8B-B14F-4D97-AF65-F5344CB8AC3E}">
        <p14:creationId xmlns:p14="http://schemas.microsoft.com/office/powerpoint/2010/main" val="1007984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vert="horz" lIns="91440" tIns="45720" rIns="91440" bIns="45720" rtlCol="0" anchor="ctr">
            <a:normAutofit/>
          </a:bodyPr>
          <a:lstStyle/>
          <a:p>
            <a:pPr algn="l"/>
            <a:r>
              <a:rPr lang="en-US" sz="3700" b="0" i="0" kern="1200" dirty="0">
                <a:solidFill>
                  <a:srgbClr val="FFFFFF"/>
                </a:solidFill>
                <a:effectLst/>
                <a:latin typeface="+mj-lt"/>
                <a:ea typeface="+mj-ea"/>
                <a:cs typeface="+mj-cs"/>
              </a:rPr>
              <a:t>Evaluation</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vert="horz" lIns="91440" tIns="45720" rIns="91440" bIns="45720" rtlCol="0" anchor="ctr">
            <a:normAutofit/>
          </a:bodyPr>
          <a:lstStyle/>
          <a:p>
            <a:pPr algn="l"/>
            <a:r>
              <a:rPr lang="en-US" sz="2000" b="0" i="0" kern="1200">
                <a:solidFill>
                  <a:srgbClr val="FFFFFF"/>
                </a:solidFill>
                <a:effectLst/>
                <a:latin typeface="+mn-lt"/>
                <a:ea typeface="+mn-ea"/>
                <a:cs typeface="+mn-cs"/>
              </a:rPr>
              <a:t>Latent Dirichlet Allocation (LDA)</a:t>
            </a:r>
          </a:p>
        </p:txBody>
      </p:sp>
      <p:graphicFrame>
        <p:nvGraphicFramePr>
          <p:cNvPr id="4" name="Table 3">
            <a:extLst>
              <a:ext uri="{FF2B5EF4-FFF2-40B4-BE49-F238E27FC236}">
                <a16:creationId xmlns:a16="http://schemas.microsoft.com/office/drawing/2014/main" id="{19AA9859-D6D7-4B49-8758-364CF65980C1}"/>
              </a:ext>
            </a:extLst>
          </p:cNvPr>
          <p:cNvGraphicFramePr>
            <a:graphicFrameLocks noGrp="1"/>
          </p:cNvGraphicFramePr>
          <p:nvPr>
            <p:extLst>
              <p:ext uri="{D42A27DB-BD31-4B8C-83A1-F6EECF244321}">
                <p14:modId xmlns:p14="http://schemas.microsoft.com/office/powerpoint/2010/main" val="2600400234"/>
              </p:ext>
            </p:extLst>
          </p:nvPr>
        </p:nvGraphicFramePr>
        <p:xfrm>
          <a:off x="2802485" y="2562074"/>
          <a:ext cx="6587029" cy="3260598"/>
        </p:xfrm>
        <a:graphic>
          <a:graphicData uri="http://schemas.openxmlformats.org/drawingml/2006/table">
            <a:tbl>
              <a:tblPr firstRow="1" bandRow="1">
                <a:solidFill>
                  <a:schemeClr val="tx1">
                    <a:lumMod val="75000"/>
                    <a:lumOff val="25000"/>
                  </a:schemeClr>
                </a:solidFill>
              </a:tblPr>
              <a:tblGrid>
                <a:gridCol w="3212751">
                  <a:extLst>
                    <a:ext uri="{9D8B030D-6E8A-4147-A177-3AD203B41FA5}">
                      <a16:colId xmlns:a16="http://schemas.microsoft.com/office/drawing/2014/main" val="4255708730"/>
                    </a:ext>
                  </a:extLst>
                </a:gridCol>
                <a:gridCol w="3374278">
                  <a:extLst>
                    <a:ext uri="{9D8B030D-6E8A-4147-A177-3AD203B41FA5}">
                      <a16:colId xmlns:a16="http://schemas.microsoft.com/office/drawing/2014/main" val="2120604173"/>
                    </a:ext>
                  </a:extLst>
                </a:gridCol>
              </a:tblGrid>
              <a:tr h="1198626">
                <a:tc>
                  <a:txBody>
                    <a:bodyPr/>
                    <a:lstStyle/>
                    <a:p>
                      <a:pPr algn="ctr" fontAlgn="b"/>
                      <a:r>
                        <a:rPr lang="en-US" sz="4400" b="1" cap="none" spc="0">
                          <a:solidFill>
                            <a:schemeClr val="bg1"/>
                          </a:solidFill>
                          <a:effectLst/>
                        </a:rPr>
                        <a:t>Metric</a:t>
                      </a:r>
                    </a:p>
                  </a:txBody>
                  <a:tcPr marL="176022" marR="691515" marT="50292" marB="377190"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chemeClr val="tx1">
                        <a:lumMod val="75000"/>
                        <a:lumOff val="25000"/>
                      </a:schemeClr>
                    </a:solidFill>
                  </a:tcPr>
                </a:tc>
                <a:tc>
                  <a:txBody>
                    <a:bodyPr/>
                    <a:lstStyle/>
                    <a:p>
                      <a:pPr algn="ctr" fontAlgn="b"/>
                      <a:r>
                        <a:rPr lang="en-US" sz="4400" b="1" cap="none" spc="0">
                          <a:solidFill>
                            <a:schemeClr val="bg1"/>
                          </a:solidFill>
                          <a:effectLst/>
                        </a:rPr>
                        <a:t>Value</a:t>
                      </a:r>
                    </a:p>
                  </a:txBody>
                  <a:tcPr marL="176022" marR="691515" marT="50292" marB="377190" anchor="b">
                    <a:lnL w="12700" cmpd="sng">
                      <a:noFill/>
                      <a:prstDash val="solid"/>
                    </a:lnL>
                    <a:lnR w="12700" cmpd="sng">
                      <a:noFill/>
                      <a:prstDash val="solid"/>
                    </a:lnR>
                    <a:lnT w="9525" cap="flat" cmpd="sng" algn="ctr">
                      <a:noFill/>
                      <a:prstDash val="solid"/>
                    </a:lnT>
                    <a:lnB w="12700" cmpd="sng">
                      <a:noFill/>
                      <a:prstDash val="solid"/>
                    </a:lnB>
                    <a:solidFill>
                      <a:schemeClr val="tx1">
                        <a:lumMod val="75000"/>
                        <a:lumOff val="25000"/>
                      </a:schemeClr>
                    </a:solidFill>
                  </a:tcPr>
                </a:tc>
                <a:extLst>
                  <a:ext uri="{0D108BD9-81ED-4DB2-BD59-A6C34878D82A}">
                    <a16:rowId xmlns:a16="http://schemas.microsoft.com/office/drawing/2014/main" val="4034854340"/>
                  </a:ext>
                </a:extLst>
              </a:tr>
              <a:tr h="1030986">
                <a:tc>
                  <a:txBody>
                    <a:bodyPr/>
                    <a:lstStyle/>
                    <a:p>
                      <a:pPr algn="ctr" fontAlgn="base"/>
                      <a:r>
                        <a:rPr lang="en-US" sz="3300" cap="none" spc="0">
                          <a:solidFill>
                            <a:schemeClr val="bg1"/>
                          </a:solidFill>
                          <a:effectLst/>
                        </a:rPr>
                        <a:t>Perplexity</a:t>
                      </a:r>
                    </a:p>
                  </a:txBody>
                  <a:tcPr marL="176022" marR="691515" marT="50292" marB="377190" anchor="ctr">
                    <a:lnL w="12700" cap="flat" cmpd="sng" algn="ctr">
                      <a:solidFill>
                        <a:schemeClr val="bg1"/>
                      </a:solid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pPr algn="ctr" fontAlgn="base"/>
                      <a:r>
                        <a:rPr lang="en-US" sz="3300" cap="none" spc="0">
                          <a:solidFill>
                            <a:schemeClr val="bg1"/>
                          </a:solidFill>
                          <a:effectLst/>
                        </a:rPr>
                        <a:t>308.943270</a:t>
                      </a:r>
                    </a:p>
                  </a:txBody>
                  <a:tcPr marL="176022" marR="691515" marT="50292" marB="377190" anchor="ctr">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extLst>
                  <a:ext uri="{0D108BD9-81ED-4DB2-BD59-A6C34878D82A}">
                    <a16:rowId xmlns:a16="http://schemas.microsoft.com/office/drawing/2014/main" val="3939940239"/>
                  </a:ext>
                </a:extLst>
              </a:tr>
              <a:tr h="1030986">
                <a:tc>
                  <a:txBody>
                    <a:bodyPr/>
                    <a:lstStyle/>
                    <a:p>
                      <a:pPr algn="ctr" fontAlgn="base"/>
                      <a:r>
                        <a:rPr lang="en-US" sz="3300" cap="none" spc="0">
                          <a:solidFill>
                            <a:schemeClr val="bg1"/>
                          </a:solidFill>
                          <a:effectLst/>
                        </a:rPr>
                        <a:t>Coherence</a:t>
                      </a:r>
                    </a:p>
                  </a:txBody>
                  <a:tcPr marL="176022" marR="691515" marT="50292" marB="377190" anchor="ctr">
                    <a:lnL w="12700" cap="flat" cmpd="sng" algn="ctr">
                      <a:solidFill>
                        <a:schemeClr val="bg1"/>
                      </a:solidFill>
                      <a:prstDash val="solid"/>
                    </a:lnL>
                    <a:lnR w="12700" cmpd="sng">
                      <a:noFill/>
                      <a:prstDash val="solid"/>
                    </a:lnR>
                    <a:lnT w="12700" cmpd="sng">
                      <a:noFill/>
                      <a:prstDash val="solid"/>
                    </a:lnT>
                    <a:lnB w="12700" cmpd="sng">
                      <a:noFill/>
                      <a:prstDash val="solid"/>
                    </a:lnB>
                    <a:solidFill>
                      <a:srgbClr val="595959"/>
                    </a:solidFill>
                  </a:tcPr>
                </a:tc>
                <a:tc>
                  <a:txBody>
                    <a:bodyPr/>
                    <a:lstStyle/>
                    <a:p>
                      <a:pPr algn="ctr" fontAlgn="base"/>
                      <a:r>
                        <a:rPr lang="en-US" sz="3300" cap="none" spc="0">
                          <a:solidFill>
                            <a:schemeClr val="bg1"/>
                          </a:solidFill>
                          <a:effectLst/>
                        </a:rPr>
                        <a:t>0.342343</a:t>
                      </a:r>
                    </a:p>
                  </a:txBody>
                  <a:tcPr marL="176022" marR="691515" marT="50292" marB="377190" anchor="ctr">
                    <a:lnL w="12700" cmpd="sng">
                      <a:noFill/>
                      <a:prstDash val="solid"/>
                    </a:lnL>
                    <a:lnR w="12700" cmpd="sng">
                      <a:noFill/>
                      <a:prstDash val="solid"/>
                    </a:lnR>
                    <a:lnT w="12700" cmpd="sng">
                      <a:noFill/>
                      <a:prstDash val="solid"/>
                    </a:lnT>
                    <a:lnB w="12700" cmpd="sng">
                      <a:noFill/>
                      <a:prstDash val="solid"/>
                    </a:lnB>
                    <a:solidFill>
                      <a:srgbClr val="595959"/>
                    </a:solidFill>
                  </a:tcPr>
                </a:tc>
                <a:extLst>
                  <a:ext uri="{0D108BD9-81ED-4DB2-BD59-A6C34878D82A}">
                    <a16:rowId xmlns:a16="http://schemas.microsoft.com/office/drawing/2014/main" val="3994485737"/>
                  </a:ext>
                </a:extLst>
              </a:tr>
            </a:tbl>
          </a:graphicData>
        </a:graphic>
      </p:graphicFrame>
    </p:spTree>
    <p:extLst>
      <p:ext uri="{BB962C8B-B14F-4D97-AF65-F5344CB8AC3E}">
        <p14:creationId xmlns:p14="http://schemas.microsoft.com/office/powerpoint/2010/main" val="233416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artoon of a superhero looking at a magnifying glass&#10;&#10;Description automatically generated">
            <a:extLst>
              <a:ext uri="{FF2B5EF4-FFF2-40B4-BE49-F238E27FC236}">
                <a16:creationId xmlns:a16="http://schemas.microsoft.com/office/drawing/2014/main" id="{FD7197E6-61E8-F32A-A26B-9A916AABD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546" y="1655276"/>
            <a:ext cx="4451350" cy="4451350"/>
          </a:xfrm>
          <a:prstGeom prst="rect">
            <a:avLst/>
          </a:prstGeom>
        </p:spPr>
      </p:pic>
      <p:pic>
        <p:nvPicPr>
          <p:cNvPr id="5" name="Picture 4" descr="A green and white graph&#10;&#10;Description automatically generated">
            <a:extLst>
              <a:ext uri="{FF2B5EF4-FFF2-40B4-BE49-F238E27FC236}">
                <a16:creationId xmlns:a16="http://schemas.microsoft.com/office/drawing/2014/main" id="{140B2643-1F8F-A935-F795-14145C7FB6A9}"/>
              </a:ext>
            </a:extLst>
          </p:cNvPr>
          <p:cNvPicPr>
            <a:picLocks noChangeAspect="1"/>
          </p:cNvPicPr>
          <p:nvPr/>
        </p:nvPicPr>
        <p:blipFill>
          <a:blip r:embed="rId4"/>
          <a:stretch>
            <a:fillRect/>
          </a:stretch>
        </p:blipFill>
        <p:spPr>
          <a:xfrm>
            <a:off x="366316" y="1822348"/>
            <a:ext cx="6789738" cy="4451350"/>
          </a:xfrm>
          <a:prstGeom prst="rect">
            <a:avLst/>
          </a:prstGeom>
        </p:spPr>
      </p:pic>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b="0">
                <a:solidFill>
                  <a:srgbClr val="FFFFFF"/>
                </a:solidFill>
                <a:effectLst/>
                <a:latin typeface="Courier New" panose="02070309020205020404" pitchFamily="49" charset="0"/>
              </a:rPr>
              <a:t>Distribution of paper title lengths</a:t>
            </a:r>
            <a:endParaRPr lang="en-US" sz="2000" b="0" dirty="0">
              <a:solidFill>
                <a:srgbClr val="FFFFFF"/>
              </a:solidFill>
              <a:effectLst/>
              <a:latin typeface="Courier New" panose="02070309020205020404" pitchFamily="49" charset="0"/>
            </a:endParaRPr>
          </a:p>
        </p:txBody>
      </p:sp>
    </p:spTree>
    <p:extLst>
      <p:ext uri="{BB962C8B-B14F-4D97-AF65-F5344CB8AC3E}">
        <p14:creationId xmlns:p14="http://schemas.microsoft.com/office/powerpoint/2010/main" val="269404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endParaRPr lang="en-US" sz="4000" b="1">
              <a:solidFill>
                <a:srgbClr val="FFFFFF"/>
              </a:solidFill>
            </a:endParaRP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b="0">
                <a:solidFill>
                  <a:srgbClr val="FFFFFF"/>
                </a:solidFill>
                <a:effectLst/>
                <a:latin typeface="Courier New" panose="02070309020205020404" pitchFamily="49" charset="0"/>
              </a:rPr>
              <a:t>Most cited papers</a:t>
            </a:r>
          </a:p>
        </p:txBody>
      </p:sp>
      <p:pic>
        <p:nvPicPr>
          <p:cNvPr id="7" name="Picture 6">
            <a:extLst>
              <a:ext uri="{FF2B5EF4-FFF2-40B4-BE49-F238E27FC236}">
                <a16:creationId xmlns:a16="http://schemas.microsoft.com/office/drawing/2014/main" id="{B6E9863D-CCFE-A093-A2DF-C77ED543196E}"/>
              </a:ext>
            </a:extLst>
          </p:cNvPr>
          <p:cNvPicPr>
            <a:picLocks noChangeAspect="1"/>
          </p:cNvPicPr>
          <p:nvPr/>
        </p:nvPicPr>
        <p:blipFill>
          <a:blip r:embed="rId3"/>
          <a:stretch>
            <a:fillRect/>
          </a:stretch>
        </p:blipFill>
        <p:spPr>
          <a:xfrm>
            <a:off x="2697403" y="1966293"/>
            <a:ext cx="6797192" cy="4452160"/>
          </a:xfrm>
          <a:prstGeom prst="rect">
            <a:avLst/>
          </a:prstGeom>
        </p:spPr>
      </p:pic>
    </p:spTree>
    <p:extLst>
      <p:ext uri="{BB962C8B-B14F-4D97-AF65-F5344CB8AC3E}">
        <p14:creationId xmlns:p14="http://schemas.microsoft.com/office/powerpoint/2010/main" val="219222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4" y="353160"/>
            <a:ext cx="7091300" cy="898581"/>
          </a:xfrm>
        </p:spPr>
        <p:txBody>
          <a:bodyPr anchor="ctr">
            <a:normAutofit/>
          </a:bodyPr>
          <a:lstStyle/>
          <a:p>
            <a:pPr algn="l"/>
            <a:r>
              <a:rPr lang="en-US" sz="4000">
                <a:solidFill>
                  <a:srgbClr val="FFFFFF"/>
                </a:solidFill>
              </a:rPr>
              <a:t>Exploratory Data Analysis</a:t>
            </a:r>
            <a:endParaRPr lang="en-US" sz="4000" b="1">
              <a:solidFill>
                <a:srgbClr val="FFFFFF"/>
              </a:solidFill>
            </a:endParaRP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1507" y="387224"/>
            <a:ext cx="3291839" cy="830453"/>
          </a:xfrm>
        </p:spPr>
        <p:txBody>
          <a:bodyPr anchor="ctr">
            <a:normAutofit/>
          </a:bodyPr>
          <a:lstStyle/>
          <a:p>
            <a:pPr algn="l"/>
            <a:r>
              <a:rPr lang="en-US" sz="2000" b="0">
                <a:solidFill>
                  <a:srgbClr val="FFFFFF"/>
                </a:solidFill>
                <a:effectLst/>
                <a:latin typeface="Courier New" panose="02070309020205020404" pitchFamily="49" charset="0"/>
              </a:rPr>
              <a:t>Most cited papers</a:t>
            </a:r>
          </a:p>
        </p:txBody>
      </p:sp>
      <p:pic>
        <p:nvPicPr>
          <p:cNvPr id="8" name="Picture 7" descr="A person with a stack of papers&#10;&#10;Description automatically generated">
            <a:extLst>
              <a:ext uri="{FF2B5EF4-FFF2-40B4-BE49-F238E27FC236}">
                <a16:creationId xmlns:a16="http://schemas.microsoft.com/office/drawing/2014/main" id="{0E79B7A6-F353-E864-F03B-EA1E9A22E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198" y="2181426"/>
            <a:ext cx="3997637" cy="3997637"/>
          </a:xfrm>
          <a:prstGeom prst="rect">
            <a:avLst/>
          </a:prstGeom>
        </p:spPr>
      </p:pic>
      <p:pic>
        <p:nvPicPr>
          <p:cNvPr id="5" name="Picture 4" descr="A comic of a person in a lab coat&#10;&#10;Description automatically generated">
            <a:extLst>
              <a:ext uri="{FF2B5EF4-FFF2-40B4-BE49-F238E27FC236}">
                <a16:creationId xmlns:a16="http://schemas.microsoft.com/office/drawing/2014/main" id="{F9295057-98C5-98DA-0E8E-761066B68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165" y="2217815"/>
            <a:ext cx="3997831" cy="3997831"/>
          </a:xfrm>
          <a:prstGeom prst="rect">
            <a:avLst/>
          </a:prstGeom>
        </p:spPr>
      </p:pic>
    </p:spTree>
    <p:extLst>
      <p:ext uri="{BB962C8B-B14F-4D97-AF65-F5344CB8AC3E}">
        <p14:creationId xmlns:p14="http://schemas.microsoft.com/office/powerpoint/2010/main" val="3288995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endParaRPr lang="en-US" sz="4000" b="1">
              <a:solidFill>
                <a:srgbClr val="FFFFFF"/>
              </a:solidFill>
            </a:endParaRP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b="0" dirty="0">
                <a:solidFill>
                  <a:srgbClr val="FFFFFF"/>
                </a:solidFill>
                <a:effectLst/>
                <a:latin typeface="Courier New" panose="02070309020205020404" pitchFamily="49" charset="0"/>
              </a:rPr>
              <a:t>Most cited authors</a:t>
            </a:r>
          </a:p>
        </p:txBody>
      </p:sp>
      <p:pic>
        <p:nvPicPr>
          <p:cNvPr id="5" name="Picture 4">
            <a:extLst>
              <a:ext uri="{FF2B5EF4-FFF2-40B4-BE49-F238E27FC236}">
                <a16:creationId xmlns:a16="http://schemas.microsoft.com/office/drawing/2014/main" id="{D87CEBC1-1ADF-895C-5193-D406C1966D88}"/>
              </a:ext>
            </a:extLst>
          </p:cNvPr>
          <p:cNvPicPr>
            <a:picLocks noChangeAspect="1"/>
          </p:cNvPicPr>
          <p:nvPr/>
        </p:nvPicPr>
        <p:blipFill>
          <a:blip r:embed="rId3"/>
          <a:stretch>
            <a:fillRect/>
          </a:stretch>
        </p:blipFill>
        <p:spPr>
          <a:xfrm>
            <a:off x="2241315" y="1966293"/>
            <a:ext cx="7709368" cy="4452160"/>
          </a:xfrm>
          <a:prstGeom prst="rect">
            <a:avLst/>
          </a:prstGeom>
        </p:spPr>
      </p:pic>
    </p:spTree>
    <p:extLst>
      <p:ext uri="{BB962C8B-B14F-4D97-AF65-F5344CB8AC3E}">
        <p14:creationId xmlns:p14="http://schemas.microsoft.com/office/powerpoint/2010/main" val="157302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a:bodyPr>
          <a:lstStyle/>
          <a:p>
            <a:pPr algn="l"/>
            <a:r>
              <a:rPr lang="en-US" sz="2000" b="0" dirty="0">
                <a:solidFill>
                  <a:srgbClr val="FFFFFF"/>
                </a:solidFill>
                <a:effectLst/>
                <a:latin typeface="Courier New" panose="02070309020205020404" pitchFamily="49" charset="0"/>
              </a:rPr>
              <a:t>Author productivity</a:t>
            </a:r>
          </a:p>
        </p:txBody>
      </p:sp>
      <p:pic>
        <p:nvPicPr>
          <p:cNvPr id="6" name="Picture 5">
            <a:extLst>
              <a:ext uri="{FF2B5EF4-FFF2-40B4-BE49-F238E27FC236}">
                <a16:creationId xmlns:a16="http://schemas.microsoft.com/office/drawing/2014/main" id="{46B03FD2-2719-1C1A-5BC8-930E57710AEA}"/>
              </a:ext>
            </a:extLst>
          </p:cNvPr>
          <p:cNvPicPr>
            <a:picLocks noChangeAspect="1"/>
          </p:cNvPicPr>
          <p:nvPr/>
        </p:nvPicPr>
        <p:blipFill>
          <a:blip r:embed="rId3"/>
          <a:stretch>
            <a:fillRect/>
          </a:stretch>
        </p:blipFill>
        <p:spPr>
          <a:xfrm>
            <a:off x="1702875" y="1798070"/>
            <a:ext cx="7072050" cy="4895088"/>
          </a:xfrm>
          <a:prstGeom prst="rect">
            <a:avLst/>
          </a:prstGeom>
        </p:spPr>
      </p:pic>
    </p:spTree>
    <p:extLst>
      <p:ext uri="{BB962C8B-B14F-4D97-AF65-F5344CB8AC3E}">
        <p14:creationId xmlns:p14="http://schemas.microsoft.com/office/powerpoint/2010/main" val="3213922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4" name="Rectangle 8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4" y="353160"/>
            <a:ext cx="7091300" cy="898581"/>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1507" y="387224"/>
            <a:ext cx="3291839" cy="830453"/>
          </a:xfrm>
        </p:spPr>
        <p:txBody>
          <a:bodyPr anchor="ctr">
            <a:normAutofit/>
          </a:bodyPr>
          <a:lstStyle/>
          <a:p>
            <a:pPr algn="l"/>
            <a:r>
              <a:rPr lang="en-US" sz="2000" b="0">
                <a:solidFill>
                  <a:srgbClr val="FFFFFF"/>
                </a:solidFill>
                <a:effectLst/>
                <a:latin typeface="Courier New" panose="02070309020205020404" pitchFamily="49" charset="0"/>
              </a:rPr>
              <a:t>Keywords Across All Papers</a:t>
            </a:r>
          </a:p>
        </p:txBody>
      </p:sp>
      <p:pic>
        <p:nvPicPr>
          <p:cNvPr id="5" name="Picture 4" descr="A graph with multiple colored bars&#10;&#10;Description automatically generated">
            <a:extLst>
              <a:ext uri="{FF2B5EF4-FFF2-40B4-BE49-F238E27FC236}">
                <a16:creationId xmlns:a16="http://schemas.microsoft.com/office/drawing/2014/main" id="{BD0C11CF-5157-12DA-18F1-F2E78DBFEFD7}"/>
              </a:ext>
            </a:extLst>
          </p:cNvPr>
          <p:cNvPicPr>
            <a:picLocks noChangeAspect="1"/>
          </p:cNvPicPr>
          <p:nvPr/>
        </p:nvPicPr>
        <p:blipFill>
          <a:blip r:embed="rId2"/>
          <a:stretch>
            <a:fillRect/>
          </a:stretch>
        </p:blipFill>
        <p:spPr>
          <a:xfrm>
            <a:off x="-2" y="2502794"/>
            <a:ext cx="6657979" cy="3428859"/>
          </a:xfrm>
          <a:prstGeom prst="rect">
            <a:avLst/>
          </a:prstGeom>
        </p:spPr>
      </p:pic>
      <p:pic>
        <p:nvPicPr>
          <p:cNvPr id="7" name="Picture 6">
            <a:extLst>
              <a:ext uri="{FF2B5EF4-FFF2-40B4-BE49-F238E27FC236}">
                <a16:creationId xmlns:a16="http://schemas.microsoft.com/office/drawing/2014/main" id="{E64D75A5-81F8-8658-BB89-1AE60FD6BEFD}"/>
              </a:ext>
            </a:extLst>
          </p:cNvPr>
          <p:cNvPicPr>
            <a:picLocks noChangeAspect="1"/>
          </p:cNvPicPr>
          <p:nvPr/>
        </p:nvPicPr>
        <p:blipFill>
          <a:blip r:embed="rId3"/>
          <a:stretch>
            <a:fillRect/>
          </a:stretch>
        </p:blipFill>
        <p:spPr>
          <a:xfrm>
            <a:off x="6345165" y="2217815"/>
            <a:ext cx="4997289" cy="3997831"/>
          </a:xfrm>
          <a:prstGeom prst="rect">
            <a:avLst/>
          </a:prstGeom>
        </p:spPr>
      </p:pic>
    </p:spTree>
    <p:extLst>
      <p:ext uri="{BB962C8B-B14F-4D97-AF65-F5344CB8AC3E}">
        <p14:creationId xmlns:p14="http://schemas.microsoft.com/office/powerpoint/2010/main" val="310039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4CC37-35D2-7E43-0512-314E21338025}"/>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Exploratory Data Analysis</a:t>
            </a:r>
          </a:p>
        </p:txBody>
      </p:sp>
      <p:sp>
        <p:nvSpPr>
          <p:cNvPr id="3" name="Subtitle 2">
            <a:extLst>
              <a:ext uri="{FF2B5EF4-FFF2-40B4-BE49-F238E27FC236}">
                <a16:creationId xmlns:a16="http://schemas.microsoft.com/office/drawing/2014/main" id="{EC2A0A02-B849-294F-23C7-43035026DC5A}"/>
              </a:ext>
            </a:extLst>
          </p:cNvPr>
          <p:cNvSpPr>
            <a:spLocks noGrp="1"/>
          </p:cNvSpPr>
          <p:nvPr>
            <p:ph type="subTitle" idx="1"/>
          </p:nvPr>
        </p:nvSpPr>
        <p:spPr>
          <a:xfrm>
            <a:off x="8572499" y="390832"/>
            <a:ext cx="3233585" cy="873612"/>
          </a:xfrm>
        </p:spPr>
        <p:txBody>
          <a:bodyPr anchor="ctr">
            <a:normAutofit lnSpcReduction="10000"/>
          </a:bodyPr>
          <a:lstStyle/>
          <a:p>
            <a:pPr algn="l"/>
            <a:r>
              <a:rPr lang="en-US" sz="2000" dirty="0">
                <a:solidFill>
                  <a:srgbClr val="FFFFFF"/>
                </a:solidFill>
                <a:latin typeface="Courier New" panose="02070309020205020404" pitchFamily="49" charset="0"/>
              </a:rPr>
              <a:t>Year-wise distribution of unique keywords</a:t>
            </a:r>
            <a:endParaRPr lang="en-US" sz="2000" b="0" dirty="0">
              <a:solidFill>
                <a:srgbClr val="FFFFFF"/>
              </a:solidFill>
              <a:effectLst/>
              <a:latin typeface="Courier New" panose="02070309020205020404" pitchFamily="49" charset="0"/>
            </a:endParaRPr>
          </a:p>
        </p:txBody>
      </p:sp>
      <p:pic>
        <p:nvPicPr>
          <p:cNvPr id="6" name="Picture 5" descr="A graph of a number of keywords&#10;&#10;Description automatically generated">
            <a:extLst>
              <a:ext uri="{FF2B5EF4-FFF2-40B4-BE49-F238E27FC236}">
                <a16:creationId xmlns:a16="http://schemas.microsoft.com/office/drawing/2014/main" id="{8D885996-72CD-723F-82A0-5D48E24FA948}"/>
              </a:ext>
            </a:extLst>
          </p:cNvPr>
          <p:cNvPicPr>
            <a:picLocks noChangeAspect="1"/>
          </p:cNvPicPr>
          <p:nvPr/>
        </p:nvPicPr>
        <p:blipFill>
          <a:blip r:embed="rId3"/>
          <a:stretch>
            <a:fillRect/>
          </a:stretch>
        </p:blipFill>
        <p:spPr>
          <a:xfrm>
            <a:off x="-4" y="1574309"/>
            <a:ext cx="7763438" cy="5220913"/>
          </a:xfrm>
          <a:prstGeom prst="rect">
            <a:avLst/>
          </a:prstGeom>
        </p:spPr>
      </p:pic>
      <p:pic>
        <p:nvPicPr>
          <p:cNvPr id="9" name="Picture 8" descr="A hand turning a light switch&#10;&#10;Description automatically generated">
            <a:extLst>
              <a:ext uri="{FF2B5EF4-FFF2-40B4-BE49-F238E27FC236}">
                <a16:creationId xmlns:a16="http://schemas.microsoft.com/office/drawing/2014/main" id="{97E95838-91EA-B01F-26A2-6C02A85E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100" y="2185486"/>
            <a:ext cx="4062984" cy="4062984"/>
          </a:xfrm>
          <a:prstGeom prst="rect">
            <a:avLst/>
          </a:prstGeom>
        </p:spPr>
      </p:pic>
    </p:spTree>
    <p:extLst>
      <p:ext uri="{BB962C8B-B14F-4D97-AF65-F5344CB8AC3E}">
        <p14:creationId xmlns:p14="http://schemas.microsoft.com/office/powerpoint/2010/main" val="279074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1686</Words>
  <Application>Microsoft Office PowerPoint</Application>
  <PresentationFormat>Widescreen</PresentationFormat>
  <Paragraphs>173</Paragraphs>
  <Slides>25</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Courier New</vt:lpstr>
      <vt:lpstr>Roboto</vt:lpstr>
      <vt:lpstr>Söhne</vt:lpstr>
      <vt:lpstr>Office Theme</vt:lpstr>
      <vt:lpstr>Exploratory Data Analysis Temporal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Topic modelling</vt:lpstr>
      <vt:lpstr>Topic modelling</vt:lpstr>
      <vt:lpstr>LDA Topic modelling</vt:lpstr>
      <vt:lpstr>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SYED TAUHID ULLAH SHAH</dc:creator>
  <cp:lastModifiedBy>SYED TAUHID ULLAH SHAH</cp:lastModifiedBy>
  <cp:revision>39</cp:revision>
  <dcterms:created xsi:type="dcterms:W3CDTF">2023-10-11T22:05:11Z</dcterms:created>
  <dcterms:modified xsi:type="dcterms:W3CDTF">2023-10-26T07:48:01Z</dcterms:modified>
</cp:coreProperties>
</file>